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6858000" cx="9144000"/>
  <p:notesSz cx="6858000" cy="9144000"/>
  <p:embeddedFontLst>
    <p:embeddedFont>
      <p:font typeface="Roboto Slab"/>
      <p:regular r:id="rId59"/>
      <p:bold r:id="rId60"/>
    </p:embeddedFont>
    <p:embeddedFont>
      <p:font typeface="Overlock"/>
      <p:regular r:id="rId61"/>
      <p:bold r:id="rId62"/>
      <p:italic r:id="rId63"/>
      <p:boldItalic r:id="rId64"/>
    </p:embeddedFont>
    <p:embeddedFont>
      <p:font typeface="Garamond"/>
      <p:regular r:id="rId65"/>
      <p:bold r:id="rId66"/>
      <p:italic r:id="rId67"/>
      <p:boldItalic r:id="rId68"/>
    </p:embeddedFont>
    <p:embeddedFont>
      <p:font typeface="Arial Narrow"/>
      <p:regular r:id="rId69"/>
      <p:bold r:id="rId70"/>
      <p:italic r:id="rId71"/>
      <p:boldItalic r:id="rId72"/>
    </p:embeddedFont>
    <p:embeddedFont>
      <p:font typeface="Lora"/>
      <p:regular r:id="rId73"/>
      <p:bold r:id="rId74"/>
      <p:italic r:id="rId75"/>
      <p:boldItalic r:id="rId76"/>
    </p:embeddedFont>
    <p:embeddedFont>
      <p:font typeface="Pragati Narrow"/>
      <p:regular r:id="rId77"/>
      <p:bold r:id="rId78"/>
    </p:embeddedFont>
    <p:embeddedFont>
      <p:font typeface="Quattrocento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QuattrocentoSans-bold.fntdata"/><Relationship Id="rId82" Type="http://schemas.openxmlformats.org/officeDocument/2006/relationships/font" Target="fonts/QuattrocentoSans-boldItalic.fntdata"/><Relationship Id="rId81" Type="http://schemas.openxmlformats.org/officeDocument/2006/relationships/font" Target="fonts/Quattrocento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ora-regular.fntdata"/><Relationship Id="rId72" Type="http://schemas.openxmlformats.org/officeDocument/2006/relationships/font" Target="fonts/ArialNarrow-boldItalic.fntdata"/><Relationship Id="rId31" Type="http://schemas.openxmlformats.org/officeDocument/2006/relationships/slide" Target="slides/slide26.xml"/><Relationship Id="rId75" Type="http://schemas.openxmlformats.org/officeDocument/2006/relationships/font" Target="fonts/Lora-italic.fntdata"/><Relationship Id="rId30" Type="http://schemas.openxmlformats.org/officeDocument/2006/relationships/slide" Target="slides/slide25.xml"/><Relationship Id="rId74" Type="http://schemas.openxmlformats.org/officeDocument/2006/relationships/font" Target="fonts/Lora-bold.fntdata"/><Relationship Id="rId33" Type="http://schemas.openxmlformats.org/officeDocument/2006/relationships/slide" Target="slides/slide28.xml"/><Relationship Id="rId77" Type="http://schemas.openxmlformats.org/officeDocument/2006/relationships/font" Target="fonts/PragatiNarrow-regular.fntdata"/><Relationship Id="rId32" Type="http://schemas.openxmlformats.org/officeDocument/2006/relationships/slide" Target="slides/slide27.xml"/><Relationship Id="rId76" Type="http://schemas.openxmlformats.org/officeDocument/2006/relationships/font" Target="fonts/Lora-boldItalic.fntdata"/><Relationship Id="rId35" Type="http://schemas.openxmlformats.org/officeDocument/2006/relationships/slide" Target="slides/slide30.xml"/><Relationship Id="rId79" Type="http://schemas.openxmlformats.org/officeDocument/2006/relationships/font" Target="fonts/QuattrocentoSans-regular.fntdata"/><Relationship Id="rId34" Type="http://schemas.openxmlformats.org/officeDocument/2006/relationships/slide" Target="slides/slide29.xml"/><Relationship Id="rId78" Type="http://schemas.openxmlformats.org/officeDocument/2006/relationships/font" Target="fonts/PragatiNarrow-bold.fntdata"/><Relationship Id="rId71" Type="http://schemas.openxmlformats.org/officeDocument/2006/relationships/font" Target="fonts/ArialNarrow-italic.fntdata"/><Relationship Id="rId70" Type="http://schemas.openxmlformats.org/officeDocument/2006/relationships/font" Target="fonts/ArialNarrow-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verlock-bold.fntdata"/><Relationship Id="rId61" Type="http://schemas.openxmlformats.org/officeDocument/2006/relationships/font" Target="fonts/Overlock-regular.fntdata"/><Relationship Id="rId20" Type="http://schemas.openxmlformats.org/officeDocument/2006/relationships/slide" Target="slides/slide15.xml"/><Relationship Id="rId64" Type="http://schemas.openxmlformats.org/officeDocument/2006/relationships/font" Target="fonts/Overlock-boldItalic.fntdata"/><Relationship Id="rId63" Type="http://schemas.openxmlformats.org/officeDocument/2006/relationships/font" Target="fonts/Overlock-italic.fntdata"/><Relationship Id="rId22" Type="http://schemas.openxmlformats.org/officeDocument/2006/relationships/slide" Target="slides/slide17.xml"/><Relationship Id="rId66" Type="http://schemas.openxmlformats.org/officeDocument/2006/relationships/font" Target="fonts/Garamond-bold.fntdata"/><Relationship Id="rId21" Type="http://schemas.openxmlformats.org/officeDocument/2006/relationships/slide" Target="slides/slide16.xml"/><Relationship Id="rId65" Type="http://schemas.openxmlformats.org/officeDocument/2006/relationships/font" Target="fonts/Garamond-regular.fntdata"/><Relationship Id="rId24" Type="http://schemas.openxmlformats.org/officeDocument/2006/relationships/slide" Target="slides/slide19.xml"/><Relationship Id="rId68" Type="http://schemas.openxmlformats.org/officeDocument/2006/relationships/font" Target="fonts/Garamond-boldItalic.fntdata"/><Relationship Id="rId23" Type="http://schemas.openxmlformats.org/officeDocument/2006/relationships/slide" Target="slides/slide18.xml"/><Relationship Id="rId67" Type="http://schemas.openxmlformats.org/officeDocument/2006/relationships/font" Target="fonts/Garamond-italic.fntdata"/><Relationship Id="rId60" Type="http://schemas.openxmlformats.org/officeDocument/2006/relationships/font" Target="fonts/RobotoSlab-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ArialNarrow-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Slab-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90000"/>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hyperlink" Target="http://www.mecholic.com/2015/12/what-is-the-purpose-of-the-flux-coating-on-an-electrode.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6.jpg"/><Relationship Id="rId6"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35.png"/><Relationship Id="rId6" Type="http://schemas.openxmlformats.org/officeDocument/2006/relationships/image" Target="../media/image28.gif"/><Relationship Id="rId7" Type="http://schemas.openxmlformats.org/officeDocument/2006/relationships/image" Target="../media/image3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9.png"/><Relationship Id="rId6"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3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3.jpg"/><Relationship Id="rId6" Type="http://schemas.openxmlformats.org/officeDocument/2006/relationships/image" Target="../media/image5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jpg"/><Relationship Id="rId6" Type="http://schemas.openxmlformats.org/officeDocument/2006/relationships/image" Target="../media/image13.gif"/><Relationship Id="rId7"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hyperlink" Target="https://www.mech4study.com/2015/09/car-air-conditioning-system.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hyperlink" Target="https://www.mech4study.com/2017/03/jigs-and-fixture-working-advantages-and.html" TargetMode="External"/><Relationship Id="rId6" Type="http://schemas.openxmlformats.org/officeDocument/2006/relationships/hyperlink" Target="https://www.mech4study.com/2016/05/types-of-arc-welding-process.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hyperlink" Target="https://www.twi-global.com/what-we-do/research-and-technology/technologies/welding-joining-and-cutting/resistance-and-mechanical-joining" TargetMode="External"/><Relationship Id="rId6" Type="http://schemas.openxmlformats.org/officeDocument/2006/relationships/hyperlink" Target="https://www.twi-global.com/technical-knowledge/job-knowledge/welding-consumables-part-1-082" TargetMode="External"/><Relationship Id="rId7" Type="http://schemas.openxmlformats.org/officeDocument/2006/relationships/image" Target="../media/image51.png"/><Relationship Id="rId8" Type="http://schemas.openxmlformats.org/officeDocument/2006/relationships/image" Target="../media/image5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3"/>
          <p:cNvSpPr/>
          <p:nvPr/>
        </p:nvSpPr>
        <p:spPr>
          <a:xfrm>
            <a:off x="0" y="0"/>
            <a:ext cx="9144000" cy="6858000"/>
          </a:xfrm>
          <a:prstGeom prst="rect">
            <a:avLst/>
          </a:prstGeom>
          <a:noFill/>
          <a:ln cap="sq"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00" spcFirstLastPara="1" rIns="91400" wrap="square" tIns="45700">
            <a:noAutofit/>
          </a:bodyPr>
          <a:lstStyle/>
          <a:p>
            <a:pPr indent="-160020" lvl="0" marL="342900" marR="0" rtl="0" algn="ctr">
              <a:lnSpc>
                <a:spcPct val="90000"/>
              </a:lnSpc>
              <a:spcBef>
                <a:spcPts val="0"/>
              </a:spcBef>
              <a:spcAft>
                <a:spcPts val="0"/>
              </a:spcAft>
              <a:buClr>
                <a:schemeClr val="dk1"/>
              </a:buClr>
              <a:buSzPts val="288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89" name="Google Shape;89;p13"/>
          <p:cNvSpPr txBox="1"/>
          <p:nvPr>
            <p:ph type="ctrTitle"/>
          </p:nvPr>
        </p:nvSpPr>
        <p:spPr>
          <a:xfrm>
            <a:off x="457200" y="609600"/>
            <a:ext cx="8229600" cy="1066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ME150: Manufacturing</a:t>
            </a:r>
            <a:endParaRPr/>
          </a:p>
        </p:txBody>
      </p:sp>
      <p:sp>
        <p:nvSpPr>
          <p:cNvPr id="90" name="Google Shape;90;p13"/>
          <p:cNvSpPr txBox="1"/>
          <p:nvPr>
            <p:ph idx="1" type="subTitle"/>
          </p:nvPr>
        </p:nvSpPr>
        <p:spPr>
          <a:xfrm>
            <a:off x="1527464" y="5206423"/>
            <a:ext cx="6248400" cy="11430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7030A0"/>
              </a:buClr>
              <a:buSzPts val="2400"/>
              <a:buNone/>
            </a:pPr>
            <a:r>
              <a:rPr b="1" lang="en-US" sz="2400">
                <a:solidFill>
                  <a:srgbClr val="7030A0"/>
                </a:solidFill>
                <a:latin typeface="Garamond"/>
                <a:ea typeface="Garamond"/>
                <a:cs typeface="Garamond"/>
                <a:sym typeface="Garamond"/>
              </a:rPr>
              <a:t>Department of Mechanical Engineering</a:t>
            </a:r>
            <a:endParaRPr/>
          </a:p>
          <a:p>
            <a:pPr indent="0" lvl="0" marL="0" rtl="0" algn="ctr">
              <a:spcBef>
                <a:spcPts val="480"/>
              </a:spcBef>
              <a:spcAft>
                <a:spcPts val="0"/>
              </a:spcAft>
              <a:buClr>
                <a:srgbClr val="7030A0"/>
              </a:buClr>
              <a:buSzPts val="2400"/>
              <a:buNone/>
            </a:pPr>
            <a:r>
              <a:rPr b="1" lang="en-US" sz="2400">
                <a:solidFill>
                  <a:srgbClr val="7030A0"/>
                </a:solidFill>
                <a:latin typeface="Garamond"/>
                <a:ea typeface="Garamond"/>
                <a:cs typeface="Garamond"/>
                <a:sym typeface="Garamond"/>
              </a:rPr>
              <a:t>National Institute of Technology Goa</a:t>
            </a:r>
            <a:endParaRPr/>
          </a:p>
        </p:txBody>
      </p:sp>
      <p:pic>
        <p:nvPicPr>
          <p:cNvPr descr="iit_patna_logo.jpg" id="91" name="Google Shape;91;p13"/>
          <p:cNvPicPr preferRelativeResize="0"/>
          <p:nvPr/>
        </p:nvPicPr>
        <p:blipFill rotWithShape="1">
          <a:blip r:embed="rId3">
            <a:alphaModFix/>
          </a:blip>
          <a:srcRect b="0" l="0" r="0" t="0"/>
          <a:stretch/>
        </p:blipFill>
        <p:spPr>
          <a:xfrm>
            <a:off x="3600450" y="2111186"/>
            <a:ext cx="1943100" cy="1941231"/>
          </a:xfrm>
          <a:prstGeom prst="rect">
            <a:avLst/>
          </a:prstGeom>
          <a:noFill/>
          <a:ln>
            <a:noFill/>
          </a:ln>
        </p:spPr>
      </p:pic>
      <p:sp>
        <p:nvSpPr>
          <p:cNvPr id="92" name="Google Shape;92;p13"/>
          <p:cNvSpPr txBox="1"/>
          <p:nvPr/>
        </p:nvSpPr>
        <p:spPr>
          <a:xfrm>
            <a:off x="2033155" y="4094813"/>
            <a:ext cx="5105400" cy="732701"/>
          </a:xfrm>
          <a:prstGeom prst="rect">
            <a:avLst/>
          </a:prstGeom>
          <a:noFill/>
          <a:ln>
            <a:noFill/>
          </a:ln>
        </p:spPr>
        <p:txBody>
          <a:bodyPr anchorCtr="0" anchor="t" bIns="45700" lIns="91425" spcFirstLastPara="1" rIns="91425" wrap="square" tIns="45700">
            <a:spAutoFit/>
          </a:bodyPr>
          <a:lstStyle/>
          <a:p>
            <a:pPr indent="0" lvl="0" marL="0" marR="0" rtl="0" algn="ctr">
              <a:lnSpc>
                <a:spcPct val="200000"/>
              </a:lnSpc>
              <a:spcBef>
                <a:spcPts val="0"/>
              </a:spcBef>
              <a:spcAft>
                <a:spcPts val="0"/>
              </a:spcAft>
              <a:buNone/>
            </a:pPr>
            <a:r>
              <a:rPr b="1" i="0" lang="en-US" sz="2400" u="none" cap="none" strike="noStrike">
                <a:solidFill>
                  <a:srgbClr val="000099"/>
                </a:solidFill>
                <a:latin typeface="Garamond"/>
                <a:ea typeface="Garamond"/>
                <a:cs typeface="Garamond"/>
                <a:sym typeface="Garamond"/>
              </a:rPr>
              <a:t>Dr. Pankaj Kumar</a:t>
            </a:r>
            <a:endParaRPr b="1" i="0" sz="2400" u="none" cap="none" strike="noStrike">
              <a:solidFill>
                <a:srgbClr val="000099"/>
              </a:solidFill>
              <a:latin typeface="Garamond"/>
              <a:ea typeface="Garamond"/>
              <a:cs typeface="Garamond"/>
              <a:sym typeface="Garamond"/>
            </a:endParaRPr>
          </a:p>
        </p:txBody>
      </p:sp>
      <p:sp>
        <p:nvSpPr>
          <p:cNvPr id="93" name="Google Shape;93;p13"/>
          <p:cNvSpPr txBox="1"/>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rgbClr val="888888"/>
              </a:solidFill>
              <a:latin typeface="Calibri"/>
              <a:ea typeface="Calibri"/>
              <a:cs typeface="Calibri"/>
              <a:sym typeface="Calibri"/>
            </a:endParaRPr>
          </a:p>
        </p:txBody>
      </p:sp>
      <p:pic>
        <p:nvPicPr>
          <p:cNvPr descr="C:\Users\Student\Desktop\hyder_conf\animation\registration_start.tif" id="94" name="Google Shape;94;p13"/>
          <p:cNvPicPr preferRelativeResize="0"/>
          <p:nvPr/>
        </p:nvPicPr>
        <p:blipFill rotWithShape="1">
          <a:blip r:embed="rId4">
            <a:alphaModFix/>
          </a:blip>
          <a:srcRect b="0" l="0" r="0" t="0"/>
          <a:stretch/>
        </p:blipFill>
        <p:spPr>
          <a:xfrm>
            <a:off x="533400" y="1864658"/>
            <a:ext cx="2057400" cy="2187759"/>
          </a:xfrm>
          <a:prstGeom prst="rect">
            <a:avLst/>
          </a:prstGeom>
          <a:noFill/>
          <a:ln>
            <a:noFill/>
          </a:ln>
        </p:spPr>
      </p:pic>
      <p:pic>
        <p:nvPicPr>
          <p:cNvPr descr="F:\Mine Work\NIT_Goa_logo.png" id="95" name="Google Shape;95;p13"/>
          <p:cNvPicPr preferRelativeResize="0"/>
          <p:nvPr/>
        </p:nvPicPr>
        <p:blipFill rotWithShape="1">
          <a:blip r:embed="rId5">
            <a:alphaModFix/>
          </a:blip>
          <a:srcRect b="0" l="0" r="0" t="0"/>
          <a:stretch/>
        </p:blipFill>
        <p:spPr>
          <a:xfrm>
            <a:off x="6477000" y="1981301"/>
            <a:ext cx="2057400" cy="207111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F:\Mine Work\NIT_Goa_logo.png" id="180" name="Google Shape;180;p22"/>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181" name="Google Shape;181;p22"/>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182" name="Google Shape;182;p22"/>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22"/>
          <p:cNvSpPr/>
          <p:nvPr/>
        </p:nvSpPr>
        <p:spPr>
          <a:xfrm>
            <a:off x="1616112" y="102160"/>
            <a:ext cx="6477000" cy="613923"/>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Fusion welding: </a:t>
            </a:r>
            <a:endParaRPr/>
          </a:p>
          <a:p>
            <a:pPr indent="0" lvl="0" marL="0" marR="0" rtl="0" algn="ctr">
              <a:spcBef>
                <a:spcPts val="0"/>
              </a:spcBef>
              <a:spcAft>
                <a:spcPts val="0"/>
              </a:spcAft>
              <a:buNone/>
            </a:pPr>
            <a:r>
              <a:rPr lang="en-US" sz="1800">
                <a:solidFill>
                  <a:schemeClr val="lt1"/>
                </a:solidFill>
                <a:latin typeface="Arial"/>
                <a:ea typeface="Arial"/>
                <a:cs typeface="Arial"/>
                <a:sym typeface="Arial"/>
              </a:rPr>
              <a:t>Tungsten inert gas welding</a:t>
            </a:r>
            <a:endParaRPr/>
          </a:p>
        </p:txBody>
      </p:sp>
      <p:pic>
        <p:nvPicPr>
          <p:cNvPr descr="TIG Welding Advantages and Disadvantages" id="184" name="Google Shape;184;p22"/>
          <p:cNvPicPr preferRelativeResize="0"/>
          <p:nvPr/>
        </p:nvPicPr>
        <p:blipFill rotWithShape="1">
          <a:blip r:embed="rId5">
            <a:alphaModFix/>
          </a:blip>
          <a:srcRect b="0" l="0" r="0" t="0"/>
          <a:stretch/>
        </p:blipFill>
        <p:spPr>
          <a:xfrm>
            <a:off x="57150" y="1122699"/>
            <a:ext cx="9037672" cy="5181600"/>
          </a:xfrm>
          <a:prstGeom prst="rect">
            <a:avLst/>
          </a:prstGeom>
          <a:noFill/>
          <a:ln>
            <a:noFill/>
          </a:ln>
        </p:spPr>
      </p:pic>
      <p:sp>
        <p:nvSpPr>
          <p:cNvPr id="185" name="Google Shape;185;p22"/>
          <p:cNvSpPr/>
          <p:nvPr/>
        </p:nvSpPr>
        <p:spPr>
          <a:xfrm>
            <a:off x="121227" y="1122699"/>
            <a:ext cx="8901545" cy="5447645"/>
          </a:xfrm>
          <a:prstGeom prst="rect">
            <a:avLst/>
          </a:prstGeom>
          <a:solidFill>
            <a:srgbClr val="C4BD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222222"/>
                </a:solidFill>
                <a:latin typeface="Quattrocento Sans"/>
                <a:ea typeface="Quattrocento Sans"/>
                <a:cs typeface="Quattrocento Sans"/>
                <a:sym typeface="Quattrocento Sans"/>
              </a:rPr>
              <a:t>Advantages of TIG welding</a:t>
            </a:r>
            <a:endParaRPr/>
          </a:p>
          <a:p>
            <a:pPr indent="-457200" lvl="0" marL="45720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Quattrocento Sans"/>
                <a:ea typeface="Quattrocento Sans"/>
                <a:cs typeface="Quattrocento Sans"/>
                <a:sym typeface="Quattrocento Sans"/>
              </a:rPr>
              <a:t>Non-consumable </a:t>
            </a:r>
            <a:r>
              <a:rPr lang="en-US" sz="2400" u="sng">
                <a:solidFill>
                  <a:schemeClr val="hlink"/>
                </a:solidFill>
                <a:latin typeface="Quattrocento Sans"/>
                <a:ea typeface="Quattrocento Sans"/>
                <a:cs typeface="Quattrocento Sans"/>
                <a:sym typeface="Quattrocento Sans"/>
                <a:hlinkClick r:id="rId6"/>
              </a:rPr>
              <a:t>electrodes</a:t>
            </a:r>
            <a:r>
              <a:rPr lang="en-US" sz="2400">
                <a:solidFill>
                  <a:srgbClr val="000000"/>
                </a:solidFill>
                <a:latin typeface="Quattrocento Sans"/>
                <a:ea typeface="Quattrocento Sans"/>
                <a:cs typeface="Quattrocento Sans"/>
                <a:sym typeface="Quattrocento Sans"/>
              </a:rPr>
              <a:t>: It helps in flawless joints</a:t>
            </a:r>
            <a:endParaRPr/>
          </a:p>
          <a:p>
            <a:pPr indent="-457200" lvl="0" marL="45720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Quattrocento Sans"/>
                <a:ea typeface="Quattrocento Sans"/>
                <a:cs typeface="Quattrocento Sans"/>
                <a:sym typeface="Quattrocento Sans"/>
              </a:rPr>
              <a:t>No flux is required because inert gas shields molten metal. So no slag and slag inclusion problems</a:t>
            </a:r>
            <a:endParaRPr/>
          </a:p>
          <a:p>
            <a:pPr indent="-457200" lvl="0" marL="45720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Quattrocento Sans"/>
                <a:ea typeface="Quattrocento Sans"/>
                <a:cs typeface="Quattrocento Sans"/>
                <a:sym typeface="Quattrocento Sans"/>
              </a:rPr>
              <a:t>High quality and strong welding achieved by TIG</a:t>
            </a:r>
            <a:endParaRPr/>
          </a:p>
          <a:p>
            <a:pPr indent="-457200" lvl="0" marL="45720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Quattrocento Sans"/>
                <a:ea typeface="Quattrocento Sans"/>
                <a:cs typeface="Quattrocento Sans"/>
                <a:sym typeface="Quattrocento Sans"/>
              </a:rPr>
              <a:t>Suitable for welding of very thin sections</a:t>
            </a:r>
            <a:endParaRPr/>
          </a:p>
          <a:p>
            <a:pPr indent="-457200" lvl="0" marL="45720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Quattrocento Sans"/>
                <a:ea typeface="Quattrocento Sans"/>
                <a:cs typeface="Quattrocento Sans"/>
                <a:sym typeface="Quattrocento Sans"/>
              </a:rPr>
              <a:t>Nonferrous metals like aluminium, copper and dissimilar metal can be welded without any challenge</a:t>
            </a:r>
            <a:endParaRPr/>
          </a:p>
          <a:p>
            <a:pPr indent="-457200" lvl="0" marL="45720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Quattrocento Sans"/>
                <a:ea typeface="Quattrocento Sans"/>
                <a:cs typeface="Quattrocento Sans"/>
                <a:sym typeface="Quattrocento Sans"/>
              </a:rPr>
              <a:t>Non-corrosive and ductile joints</a:t>
            </a:r>
            <a:endParaRPr/>
          </a:p>
          <a:p>
            <a:pPr indent="-457200" lvl="0" marL="457200" marR="0" rtl="0" algn="l">
              <a:lnSpc>
                <a:spcPct val="150000"/>
              </a:lnSpc>
              <a:spcBef>
                <a:spcPts val="0"/>
              </a:spcBef>
              <a:spcAft>
                <a:spcPts val="0"/>
              </a:spcAft>
              <a:buClr>
                <a:srgbClr val="000000"/>
              </a:buClr>
              <a:buSzPts val="2400"/>
              <a:buFont typeface="Noto Sans Symbols"/>
              <a:buChar char="❑"/>
            </a:pPr>
            <a:r>
              <a:rPr lang="en-US" sz="2400">
                <a:solidFill>
                  <a:srgbClr val="000000"/>
                </a:solidFill>
                <a:latin typeface="Quattrocento Sans"/>
                <a:ea typeface="Quattrocento Sans"/>
                <a:cs typeface="Quattrocento Sans"/>
                <a:sym typeface="Quattrocento Sans"/>
              </a:rPr>
              <a:t>Less distortion due to small heat zone.</a:t>
            </a:r>
            <a:endParaRPr sz="2400">
              <a:solidFill>
                <a:srgbClr val="000000"/>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descr="F:\Mine Work\NIT_Goa_logo.png" id="190" name="Google Shape;190;p23"/>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191" name="Google Shape;191;p23"/>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192" name="Google Shape;192;p23"/>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23"/>
          <p:cNvSpPr/>
          <p:nvPr/>
        </p:nvSpPr>
        <p:spPr>
          <a:xfrm>
            <a:off x="1219200" y="2362200"/>
            <a:ext cx="6790001" cy="2590800"/>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Arial"/>
                <a:ea typeface="Arial"/>
                <a:cs typeface="Arial"/>
                <a:sym typeface="Arial"/>
              </a:rPr>
              <a:t>Shielding Gas</a:t>
            </a:r>
            <a:endParaRPr sz="3600">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descr="F:\Mine Work\NIT_Goa_logo.png" id="198" name="Google Shape;198;p24"/>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199" name="Google Shape;199;p24"/>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200" name="Google Shape;200;p24"/>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24"/>
          <p:cNvSpPr/>
          <p:nvPr/>
        </p:nvSpPr>
        <p:spPr>
          <a:xfrm>
            <a:off x="2560809" y="144757"/>
            <a:ext cx="4735158" cy="441458"/>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Types of Shielding gases</a:t>
            </a:r>
            <a:endParaRPr sz="1800">
              <a:solidFill>
                <a:schemeClr val="lt1"/>
              </a:solidFill>
              <a:latin typeface="Arial"/>
              <a:ea typeface="Arial"/>
              <a:cs typeface="Arial"/>
              <a:sym typeface="Arial"/>
            </a:endParaRPr>
          </a:p>
        </p:txBody>
      </p:sp>
      <p:pic>
        <p:nvPicPr>
          <p:cNvPr descr="MIG Welding Shielding Gas Basics - Tregaskiss and Bernard" id="202" name="Google Shape;202;p24"/>
          <p:cNvPicPr preferRelativeResize="0"/>
          <p:nvPr/>
        </p:nvPicPr>
        <p:blipFill rotWithShape="1">
          <a:blip r:embed="rId5">
            <a:alphaModFix/>
          </a:blip>
          <a:srcRect b="0" l="0" r="0" t="0"/>
          <a:stretch/>
        </p:blipFill>
        <p:spPr>
          <a:xfrm>
            <a:off x="226426" y="1602765"/>
            <a:ext cx="8670511" cy="3970338"/>
          </a:xfrm>
          <a:prstGeom prst="rect">
            <a:avLst/>
          </a:prstGeom>
          <a:noFill/>
          <a:ln>
            <a:noFill/>
          </a:ln>
        </p:spPr>
      </p:pic>
      <p:pic>
        <p:nvPicPr>
          <p:cNvPr descr="Arc Welding Processes The first series of welding processes that we will  investigate are the arc welding processes. - ppt download" id="203" name="Google Shape;203;p24"/>
          <p:cNvPicPr preferRelativeResize="0"/>
          <p:nvPr/>
        </p:nvPicPr>
        <p:blipFill rotWithShape="1">
          <a:blip r:embed="rId6">
            <a:alphaModFix/>
          </a:blip>
          <a:srcRect b="29791" l="4131" r="7882" t="25764"/>
          <a:stretch/>
        </p:blipFill>
        <p:spPr>
          <a:xfrm>
            <a:off x="32905" y="2162074"/>
            <a:ext cx="9053945" cy="34300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F:\Mine Work\NIT_Goa_logo.png" id="208" name="Google Shape;208;p25"/>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209" name="Google Shape;209;p25"/>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210" name="Google Shape;210;p25"/>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25"/>
          <p:cNvSpPr/>
          <p:nvPr/>
        </p:nvSpPr>
        <p:spPr>
          <a:xfrm>
            <a:off x="2560809" y="144757"/>
            <a:ext cx="4735158" cy="441458"/>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Types of Shielding gases</a:t>
            </a:r>
            <a:endParaRPr sz="1800">
              <a:solidFill>
                <a:schemeClr val="lt1"/>
              </a:solidFill>
              <a:latin typeface="Arial"/>
              <a:ea typeface="Arial"/>
              <a:cs typeface="Arial"/>
              <a:sym typeface="Arial"/>
            </a:endParaRPr>
          </a:p>
        </p:txBody>
      </p:sp>
      <p:pic>
        <p:nvPicPr>
          <p:cNvPr descr="Selecting and Delivering Shield Gas in Laser Welding" id="212" name="Google Shape;212;p25"/>
          <p:cNvPicPr preferRelativeResize="0"/>
          <p:nvPr/>
        </p:nvPicPr>
        <p:blipFill rotWithShape="1">
          <a:blip r:embed="rId5">
            <a:alphaModFix/>
          </a:blip>
          <a:srcRect b="0" l="0" r="0" t="0"/>
          <a:stretch/>
        </p:blipFill>
        <p:spPr>
          <a:xfrm>
            <a:off x="-24428" y="1752600"/>
            <a:ext cx="9172220" cy="3962400"/>
          </a:xfrm>
          <a:prstGeom prst="rect">
            <a:avLst/>
          </a:prstGeom>
          <a:noFill/>
          <a:ln>
            <a:noFill/>
          </a:ln>
        </p:spPr>
      </p:pic>
      <p:pic>
        <p:nvPicPr>
          <p:cNvPr descr="A shielding gas guide for GMAW" id="213" name="Google Shape;213;p25"/>
          <p:cNvPicPr preferRelativeResize="0"/>
          <p:nvPr/>
        </p:nvPicPr>
        <p:blipFill rotWithShape="1">
          <a:blip r:embed="rId6">
            <a:alphaModFix/>
          </a:blip>
          <a:srcRect b="0" l="0" r="23675" t="0"/>
          <a:stretch/>
        </p:blipFill>
        <p:spPr>
          <a:xfrm>
            <a:off x="165706" y="1043017"/>
            <a:ext cx="8812588" cy="569880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descr="F:\Mine Work\NIT_Goa_logo.png" id="218" name="Google Shape;218;p26"/>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219" name="Google Shape;219;p26"/>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220" name="Google Shape;220;p26"/>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https://weldingproductivity.com/app/uploads/sites/3/2016/08/Figure-1-Heat-Affected-Zone-HAZ-copy.jpg" id="221" name="Google Shape;221;p26"/>
          <p:cNvPicPr preferRelativeResize="0"/>
          <p:nvPr/>
        </p:nvPicPr>
        <p:blipFill rotWithShape="1">
          <a:blip r:embed="rId5">
            <a:alphaModFix/>
          </a:blip>
          <a:srcRect b="0" l="0" r="0" t="0"/>
          <a:stretch/>
        </p:blipFill>
        <p:spPr>
          <a:xfrm>
            <a:off x="285750" y="1981200"/>
            <a:ext cx="8572500" cy="4048125"/>
          </a:xfrm>
          <a:prstGeom prst="rect">
            <a:avLst/>
          </a:prstGeom>
          <a:noFill/>
          <a:ln>
            <a:noFill/>
          </a:ln>
        </p:spPr>
      </p:pic>
      <p:sp>
        <p:nvSpPr>
          <p:cNvPr id="222" name="Google Shape;222;p26"/>
          <p:cNvSpPr/>
          <p:nvPr/>
        </p:nvSpPr>
        <p:spPr>
          <a:xfrm>
            <a:off x="2560809" y="144757"/>
            <a:ext cx="4735158" cy="441458"/>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Heat affected zone (HAZ)</a:t>
            </a:r>
            <a:endParaRPr sz="1800">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descr="F:\Mine Work\NIT_Goa_logo.png" id="227" name="Google Shape;227;p27"/>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228" name="Google Shape;228;p27"/>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229" name="Google Shape;229;p27"/>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Welding papers\welding\WELDING\Final\Micro_All.tif" id="230" name="Google Shape;230;p27"/>
          <p:cNvPicPr preferRelativeResize="0"/>
          <p:nvPr/>
        </p:nvPicPr>
        <p:blipFill rotWithShape="1">
          <a:blip r:embed="rId5">
            <a:alphaModFix/>
          </a:blip>
          <a:srcRect b="0" l="0" r="0" t="0"/>
          <a:stretch/>
        </p:blipFill>
        <p:spPr>
          <a:xfrm>
            <a:off x="955965" y="1009365"/>
            <a:ext cx="7700029" cy="5772435"/>
          </a:xfrm>
          <a:prstGeom prst="rect">
            <a:avLst/>
          </a:prstGeom>
          <a:noFill/>
          <a:ln>
            <a:noFill/>
          </a:ln>
        </p:spPr>
      </p:pic>
      <p:sp>
        <p:nvSpPr>
          <p:cNvPr id="231" name="Google Shape;231;p27"/>
          <p:cNvSpPr/>
          <p:nvPr/>
        </p:nvSpPr>
        <p:spPr>
          <a:xfrm>
            <a:off x="1983524" y="172466"/>
            <a:ext cx="5848167" cy="441458"/>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Different zones (AA 5754 Alloy)</a:t>
            </a:r>
            <a:endParaRPr sz="1800">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descr="F:\Mine Work\NIT_Goa_logo.png" id="236" name="Google Shape;236;p28"/>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237" name="Google Shape;237;p28"/>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238" name="Google Shape;238;p28"/>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39" name="Google Shape;239;p28"/>
          <p:cNvPicPr preferRelativeResize="0"/>
          <p:nvPr/>
        </p:nvPicPr>
        <p:blipFill rotWithShape="1">
          <a:blip r:embed="rId5">
            <a:alphaModFix/>
          </a:blip>
          <a:srcRect b="6250" l="12519" r="12519" t="15939"/>
          <a:stretch/>
        </p:blipFill>
        <p:spPr>
          <a:xfrm>
            <a:off x="132835" y="1323645"/>
            <a:ext cx="8901607" cy="5194922"/>
          </a:xfrm>
          <a:prstGeom prst="rect">
            <a:avLst/>
          </a:prstGeom>
          <a:noFill/>
          <a:ln>
            <a:noFill/>
          </a:ln>
        </p:spPr>
      </p:pic>
      <p:sp>
        <p:nvSpPr>
          <p:cNvPr id="240" name="Google Shape;240;p28"/>
          <p:cNvSpPr/>
          <p:nvPr/>
        </p:nvSpPr>
        <p:spPr>
          <a:xfrm>
            <a:off x="2858662" y="179323"/>
            <a:ext cx="3426676" cy="441458"/>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undercut</a:t>
            </a:r>
            <a:endParaRPr sz="1800">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descr="F:\Mine Work\NIT_Goa_logo.png" id="245" name="Google Shape;245;p29"/>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246" name="Google Shape;246;p29"/>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247" name="Google Shape;247;p29"/>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29"/>
          <p:cNvSpPr/>
          <p:nvPr/>
        </p:nvSpPr>
        <p:spPr>
          <a:xfrm>
            <a:off x="2858662" y="179323"/>
            <a:ext cx="3426676" cy="441458"/>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porosity</a:t>
            </a:r>
            <a:endParaRPr sz="1800">
              <a:solidFill>
                <a:schemeClr val="lt1"/>
              </a:solidFill>
              <a:latin typeface="Arial"/>
              <a:ea typeface="Arial"/>
              <a:cs typeface="Arial"/>
              <a:sym typeface="Arial"/>
            </a:endParaRPr>
          </a:p>
        </p:txBody>
      </p:sp>
      <p:grpSp>
        <p:nvGrpSpPr>
          <p:cNvPr id="249" name="Google Shape;249;p29"/>
          <p:cNvGrpSpPr/>
          <p:nvPr/>
        </p:nvGrpSpPr>
        <p:grpSpPr>
          <a:xfrm>
            <a:off x="73160" y="1379738"/>
            <a:ext cx="9009774" cy="5208776"/>
            <a:chOff x="73160" y="1379738"/>
            <a:chExt cx="9009774" cy="5208776"/>
          </a:xfrm>
        </p:grpSpPr>
        <p:pic>
          <p:nvPicPr>
            <p:cNvPr id="250" name="Google Shape;250;p29"/>
            <p:cNvPicPr preferRelativeResize="0"/>
            <p:nvPr/>
          </p:nvPicPr>
          <p:blipFill rotWithShape="1">
            <a:blip r:embed="rId5">
              <a:alphaModFix/>
            </a:blip>
            <a:srcRect b="5208" l="12885" r="12151" t="17708"/>
            <a:stretch/>
          </p:blipFill>
          <p:spPr>
            <a:xfrm>
              <a:off x="73160" y="1379738"/>
              <a:ext cx="9009774" cy="5208776"/>
            </a:xfrm>
            <a:prstGeom prst="rect">
              <a:avLst/>
            </a:prstGeom>
            <a:noFill/>
            <a:ln>
              <a:noFill/>
            </a:ln>
          </p:spPr>
        </p:pic>
        <p:sp>
          <p:nvSpPr>
            <p:cNvPr id="251" name="Google Shape;251;p29"/>
            <p:cNvSpPr/>
            <p:nvPr/>
          </p:nvSpPr>
          <p:spPr>
            <a:xfrm>
              <a:off x="3200400" y="4572000"/>
              <a:ext cx="457200" cy="457200"/>
            </a:xfrm>
            <a:prstGeom prst="rect">
              <a:avLst/>
            </a:prstGeom>
            <a:solidFill>
              <a:srgbClr val="005D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descr="F:\Mine Work\NIT_Goa_logo.png" id="256" name="Google Shape;256;p30"/>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257" name="Google Shape;257;p30"/>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258" name="Google Shape;258;p30"/>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30"/>
          <p:cNvSpPr/>
          <p:nvPr/>
        </p:nvSpPr>
        <p:spPr>
          <a:xfrm>
            <a:off x="2610431" y="179323"/>
            <a:ext cx="3923138" cy="441458"/>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Incomplete fusion</a:t>
            </a:r>
            <a:endParaRPr sz="1800">
              <a:solidFill>
                <a:schemeClr val="lt1"/>
              </a:solidFill>
              <a:latin typeface="Arial"/>
              <a:ea typeface="Arial"/>
              <a:cs typeface="Arial"/>
              <a:sym typeface="Arial"/>
            </a:endParaRPr>
          </a:p>
        </p:txBody>
      </p:sp>
      <p:grpSp>
        <p:nvGrpSpPr>
          <p:cNvPr id="260" name="Google Shape;260;p30"/>
          <p:cNvGrpSpPr/>
          <p:nvPr/>
        </p:nvGrpSpPr>
        <p:grpSpPr>
          <a:xfrm>
            <a:off x="142138" y="1219200"/>
            <a:ext cx="8859723" cy="4983594"/>
            <a:chOff x="142138" y="1219200"/>
            <a:chExt cx="8859723" cy="4983594"/>
          </a:xfrm>
        </p:grpSpPr>
        <p:pic>
          <p:nvPicPr>
            <p:cNvPr id="261" name="Google Shape;261;p30"/>
            <p:cNvPicPr preferRelativeResize="0"/>
            <p:nvPr/>
          </p:nvPicPr>
          <p:blipFill rotWithShape="1">
            <a:blip r:embed="rId5">
              <a:alphaModFix/>
            </a:blip>
            <a:srcRect b="6248" l="12519" r="12519" t="18750"/>
            <a:stretch/>
          </p:blipFill>
          <p:spPr>
            <a:xfrm>
              <a:off x="142138" y="1219200"/>
              <a:ext cx="8859723" cy="4983594"/>
            </a:xfrm>
            <a:prstGeom prst="rect">
              <a:avLst/>
            </a:prstGeom>
            <a:noFill/>
            <a:ln>
              <a:noFill/>
            </a:ln>
          </p:spPr>
        </p:pic>
        <p:sp>
          <p:nvSpPr>
            <p:cNvPr id="262" name="Google Shape;262;p30"/>
            <p:cNvSpPr/>
            <p:nvPr/>
          </p:nvSpPr>
          <p:spPr>
            <a:xfrm>
              <a:off x="2125522" y="5084615"/>
              <a:ext cx="457200" cy="457200"/>
            </a:xfrm>
            <a:prstGeom prst="rect">
              <a:avLst/>
            </a:prstGeom>
            <a:solidFill>
              <a:srgbClr val="005D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descr="F:\Mine Work\NIT_Goa_logo.png" id="267" name="Google Shape;267;p31"/>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268" name="Google Shape;268;p31"/>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269" name="Google Shape;269;p31"/>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0" name="Google Shape;270;p31"/>
          <p:cNvPicPr preferRelativeResize="0"/>
          <p:nvPr/>
        </p:nvPicPr>
        <p:blipFill rotWithShape="1">
          <a:blip r:embed="rId5">
            <a:alphaModFix/>
          </a:blip>
          <a:srcRect b="14583" l="14861" r="13103" t="19792"/>
          <a:stretch/>
        </p:blipFill>
        <p:spPr>
          <a:xfrm>
            <a:off x="41563" y="1295400"/>
            <a:ext cx="9055225" cy="4638042"/>
          </a:xfrm>
          <a:prstGeom prst="rect">
            <a:avLst/>
          </a:prstGeom>
          <a:noFill/>
          <a:ln>
            <a:noFill/>
          </a:ln>
        </p:spPr>
      </p:pic>
      <p:sp>
        <p:nvSpPr>
          <p:cNvPr id="271" name="Google Shape;271;p31"/>
          <p:cNvSpPr/>
          <p:nvPr/>
        </p:nvSpPr>
        <p:spPr>
          <a:xfrm>
            <a:off x="2610431" y="179323"/>
            <a:ext cx="3923138" cy="441458"/>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Overlap</a:t>
            </a:r>
            <a:endParaRPr sz="18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descr="F:\Mine Work\NIT_Goa_logo.png" id="100" name="Google Shape;100;p14"/>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101" name="Google Shape;101;p14"/>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102" name="Google Shape;102;p14"/>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14"/>
          <p:cNvSpPr/>
          <p:nvPr/>
        </p:nvSpPr>
        <p:spPr>
          <a:xfrm>
            <a:off x="2666999" y="960608"/>
            <a:ext cx="3352800" cy="1600200"/>
          </a:xfrm>
          <a:prstGeom prst="ellipse">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lt1"/>
                </a:solidFill>
                <a:latin typeface="Arial"/>
                <a:ea typeface="Arial"/>
                <a:cs typeface="Arial"/>
                <a:sym typeface="Arial"/>
              </a:rPr>
              <a:t>Joining Process</a:t>
            </a:r>
            <a:endParaRPr sz="2800">
              <a:solidFill>
                <a:schemeClr val="lt1"/>
              </a:solidFill>
              <a:latin typeface="Arial"/>
              <a:ea typeface="Arial"/>
              <a:cs typeface="Arial"/>
              <a:sym typeface="Arial"/>
            </a:endParaRPr>
          </a:p>
        </p:txBody>
      </p:sp>
      <p:sp>
        <p:nvSpPr>
          <p:cNvPr id="104" name="Google Shape;104;p14"/>
          <p:cNvSpPr/>
          <p:nvPr/>
        </p:nvSpPr>
        <p:spPr>
          <a:xfrm rot="10800000">
            <a:off x="2076450" y="2381250"/>
            <a:ext cx="1219200" cy="1600200"/>
          </a:xfrm>
          <a:prstGeom prst="bentArrow">
            <a:avLst>
              <a:gd fmla="val 25000" name="adj1"/>
              <a:gd fmla="val 25000" name="adj2"/>
              <a:gd fmla="val 25000" name="adj3"/>
              <a:gd fmla="val 43750" name="adj4"/>
            </a:avLst>
          </a:prstGeom>
          <a:gradFill>
            <a:gsLst>
              <a:gs pos="0">
                <a:srgbClr val="F58324"/>
              </a:gs>
              <a:gs pos="23000">
                <a:srgbClr val="F58324"/>
              </a:gs>
              <a:gs pos="69000">
                <a:srgbClr val="E36C09"/>
              </a:gs>
              <a:gs pos="97000">
                <a:srgbClr val="D46509"/>
              </a:gs>
              <a:gs pos="100000">
                <a:srgbClr val="D46509"/>
              </a:gs>
            </a:gsLst>
            <a:path path="circle">
              <a:fillToRect b="50%" l="50%" r="50%" t="50%"/>
            </a:path>
            <a:tileRect/>
          </a:gra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14"/>
          <p:cNvSpPr/>
          <p:nvPr/>
        </p:nvSpPr>
        <p:spPr>
          <a:xfrm rot="10800000">
            <a:off x="4076699" y="2560808"/>
            <a:ext cx="533400" cy="1981200"/>
          </a:xfrm>
          <a:prstGeom prst="upArrow">
            <a:avLst>
              <a:gd fmla="val 50000" name="adj1"/>
              <a:gd fmla="val 50000" name="adj2"/>
            </a:avLst>
          </a:prstGeom>
          <a:solidFill>
            <a:srgbClr val="FFC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14"/>
          <p:cNvSpPr/>
          <p:nvPr/>
        </p:nvSpPr>
        <p:spPr>
          <a:xfrm flipH="1" rot="10800000">
            <a:off x="5180150" y="2438400"/>
            <a:ext cx="1124710" cy="1600200"/>
          </a:xfrm>
          <a:prstGeom prst="bentArrow">
            <a:avLst>
              <a:gd fmla="val 25000" name="adj1"/>
              <a:gd fmla="val 34320" name="adj2"/>
              <a:gd fmla="val 25000" name="adj3"/>
              <a:gd fmla="val 43750" name="adj4"/>
            </a:avLst>
          </a:prstGeom>
          <a:solidFill>
            <a:srgbClr val="00206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14"/>
          <p:cNvSpPr/>
          <p:nvPr/>
        </p:nvSpPr>
        <p:spPr>
          <a:xfrm>
            <a:off x="230049" y="3335119"/>
            <a:ext cx="1763175" cy="646331"/>
          </a:xfrm>
          <a:prstGeom prst="rect">
            <a:avLst/>
          </a:prstGeom>
          <a:gradFill>
            <a:gsLst>
              <a:gs pos="0">
                <a:srgbClr val="C86C1F"/>
              </a:gs>
              <a:gs pos="80000">
                <a:srgbClr val="FF8E29"/>
              </a:gs>
              <a:gs pos="100000">
                <a:srgbClr val="FF8D2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600" cap="none">
                <a:solidFill>
                  <a:srgbClr val="C5D8F1"/>
                </a:solidFill>
                <a:latin typeface="Calibri"/>
                <a:ea typeface="Calibri"/>
                <a:cs typeface="Calibri"/>
                <a:sym typeface="Calibri"/>
              </a:rPr>
              <a:t>Welding</a:t>
            </a:r>
            <a:endParaRPr b="1" sz="3600" cap="none">
              <a:solidFill>
                <a:srgbClr val="C5D8F1"/>
              </a:solidFill>
              <a:latin typeface="Calibri"/>
              <a:ea typeface="Calibri"/>
              <a:cs typeface="Calibri"/>
              <a:sym typeface="Calibri"/>
            </a:endParaRPr>
          </a:p>
        </p:txBody>
      </p:sp>
      <p:sp>
        <p:nvSpPr>
          <p:cNvPr id="108" name="Google Shape;108;p14"/>
          <p:cNvSpPr/>
          <p:nvPr/>
        </p:nvSpPr>
        <p:spPr>
          <a:xfrm>
            <a:off x="2686049" y="4590877"/>
            <a:ext cx="3618811" cy="1754326"/>
          </a:xfrm>
          <a:prstGeom prst="rect">
            <a:avLst/>
          </a:prstGeom>
          <a:gradFill>
            <a:gsLst>
              <a:gs pos="0">
                <a:srgbClr val="C86C1F"/>
              </a:gs>
              <a:gs pos="80000">
                <a:srgbClr val="FF8E29"/>
              </a:gs>
              <a:gs pos="100000">
                <a:srgbClr val="FF8D25"/>
              </a:gs>
            </a:gsLst>
            <a:lin ang="16200000" scaled="0"/>
          </a:gra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600" cap="none">
                <a:solidFill>
                  <a:srgbClr val="C5D8F1"/>
                </a:solidFill>
                <a:latin typeface="Calibri"/>
                <a:ea typeface="Calibri"/>
                <a:cs typeface="Calibri"/>
                <a:sym typeface="Calibri"/>
              </a:rPr>
              <a:t>Brazing</a:t>
            </a:r>
            <a:endParaRPr/>
          </a:p>
          <a:p>
            <a:pPr indent="0" lvl="0" marL="0" marR="0" rtl="0" algn="ctr">
              <a:spcBef>
                <a:spcPts val="0"/>
              </a:spcBef>
              <a:spcAft>
                <a:spcPts val="0"/>
              </a:spcAft>
              <a:buNone/>
            </a:pPr>
            <a:r>
              <a:rPr b="1" lang="en-US" sz="3600">
                <a:solidFill>
                  <a:srgbClr val="C5D8F1"/>
                </a:solidFill>
                <a:latin typeface="Calibri"/>
                <a:ea typeface="Calibri"/>
                <a:cs typeface="Calibri"/>
                <a:sym typeface="Calibri"/>
              </a:rPr>
              <a:t>Soldering</a:t>
            </a:r>
            <a:endParaRPr/>
          </a:p>
          <a:p>
            <a:pPr indent="0" lvl="0" marL="0" marR="0" rtl="0" algn="ctr">
              <a:spcBef>
                <a:spcPts val="0"/>
              </a:spcBef>
              <a:spcAft>
                <a:spcPts val="0"/>
              </a:spcAft>
              <a:buNone/>
            </a:pPr>
            <a:r>
              <a:rPr b="1" lang="en-US" sz="3600" cap="none">
                <a:solidFill>
                  <a:srgbClr val="C5D8F1"/>
                </a:solidFill>
                <a:latin typeface="Calibri"/>
                <a:ea typeface="Calibri"/>
                <a:cs typeface="Calibri"/>
                <a:sym typeface="Calibri"/>
              </a:rPr>
              <a:t>Adhesive bonding</a:t>
            </a:r>
            <a:endParaRPr b="1" sz="3600" cap="none">
              <a:solidFill>
                <a:srgbClr val="C5D8F1"/>
              </a:solidFill>
              <a:latin typeface="Calibri"/>
              <a:ea typeface="Calibri"/>
              <a:cs typeface="Calibri"/>
              <a:sym typeface="Calibri"/>
            </a:endParaRPr>
          </a:p>
        </p:txBody>
      </p:sp>
      <p:sp>
        <p:nvSpPr>
          <p:cNvPr id="109" name="Google Shape;109;p14"/>
          <p:cNvSpPr/>
          <p:nvPr/>
        </p:nvSpPr>
        <p:spPr>
          <a:xfrm>
            <a:off x="6494599" y="2947933"/>
            <a:ext cx="2490297" cy="3416320"/>
          </a:xfrm>
          <a:prstGeom prst="rect">
            <a:avLst/>
          </a:prstGeom>
          <a:gradFill>
            <a:gsLst>
              <a:gs pos="0">
                <a:srgbClr val="C86C1F"/>
              </a:gs>
              <a:gs pos="80000">
                <a:srgbClr val="FF8E29"/>
              </a:gs>
              <a:gs pos="100000">
                <a:srgbClr val="FF8D25"/>
              </a:gs>
            </a:gsLst>
            <a:path path="circle">
              <a:fillToRect l="100%" t="100%"/>
            </a:path>
            <a:tileRect b="-100%" r="-100%"/>
          </a:gra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600" cap="none">
                <a:solidFill>
                  <a:srgbClr val="C5D8F1"/>
                </a:solidFill>
                <a:latin typeface="Calibri"/>
                <a:ea typeface="Calibri"/>
                <a:cs typeface="Calibri"/>
                <a:sym typeface="Calibri"/>
              </a:rPr>
              <a:t>Mechanical </a:t>
            </a:r>
            <a:endParaRPr/>
          </a:p>
          <a:p>
            <a:pPr indent="0" lvl="0" marL="0" marR="0" rtl="0" algn="ctr">
              <a:spcBef>
                <a:spcPts val="0"/>
              </a:spcBef>
              <a:spcAft>
                <a:spcPts val="0"/>
              </a:spcAft>
              <a:buNone/>
            </a:pPr>
            <a:r>
              <a:rPr b="1" lang="en-US" sz="3600" cap="none">
                <a:solidFill>
                  <a:srgbClr val="C5D8F1"/>
                </a:solidFill>
                <a:latin typeface="Calibri"/>
                <a:ea typeface="Calibri"/>
                <a:cs typeface="Calibri"/>
                <a:sym typeface="Calibri"/>
              </a:rPr>
              <a:t>Assembly</a:t>
            </a:r>
            <a:endParaRPr/>
          </a:p>
          <a:p>
            <a:pPr indent="0" lvl="0" marL="0" marR="0" rtl="0" algn="ctr">
              <a:spcBef>
                <a:spcPts val="0"/>
              </a:spcBef>
              <a:spcAft>
                <a:spcPts val="0"/>
              </a:spcAft>
              <a:buNone/>
            </a:pPr>
            <a:r>
              <a:rPr b="1" lang="en-US" sz="3600">
                <a:solidFill>
                  <a:srgbClr val="C5D8F1"/>
                </a:solidFill>
                <a:latin typeface="Calibri"/>
                <a:ea typeface="Calibri"/>
                <a:cs typeface="Calibri"/>
                <a:sym typeface="Calibri"/>
              </a:rPr>
              <a:t>(Threaded </a:t>
            </a:r>
            <a:endParaRPr/>
          </a:p>
          <a:p>
            <a:pPr indent="0" lvl="0" marL="0" marR="0" rtl="0" algn="ctr">
              <a:spcBef>
                <a:spcPts val="0"/>
              </a:spcBef>
              <a:spcAft>
                <a:spcPts val="0"/>
              </a:spcAft>
              <a:buNone/>
            </a:pPr>
            <a:r>
              <a:rPr b="1" lang="en-US" sz="3600">
                <a:solidFill>
                  <a:srgbClr val="C5D8F1"/>
                </a:solidFill>
                <a:latin typeface="Calibri"/>
                <a:ea typeface="Calibri"/>
                <a:cs typeface="Calibri"/>
                <a:sym typeface="Calibri"/>
              </a:rPr>
              <a:t>joints</a:t>
            </a:r>
            <a:endParaRPr/>
          </a:p>
          <a:p>
            <a:pPr indent="0" lvl="0" marL="0" marR="0" rtl="0" algn="ctr">
              <a:spcBef>
                <a:spcPts val="0"/>
              </a:spcBef>
              <a:spcAft>
                <a:spcPts val="0"/>
              </a:spcAft>
              <a:buNone/>
            </a:pPr>
            <a:r>
              <a:rPr b="1" lang="en-US" sz="3600">
                <a:solidFill>
                  <a:srgbClr val="C5D8F1"/>
                </a:solidFill>
                <a:latin typeface="Calibri"/>
                <a:ea typeface="Calibri"/>
                <a:cs typeface="Calibri"/>
                <a:sym typeface="Calibri"/>
              </a:rPr>
              <a:t>Fasteners</a:t>
            </a:r>
            <a:endParaRPr/>
          </a:p>
          <a:p>
            <a:pPr indent="0" lvl="0" marL="0" marR="0" rtl="0" algn="ctr">
              <a:spcBef>
                <a:spcPts val="0"/>
              </a:spcBef>
              <a:spcAft>
                <a:spcPts val="0"/>
              </a:spcAft>
              <a:buNone/>
            </a:pPr>
            <a:r>
              <a:rPr b="1" lang="en-US" sz="3600">
                <a:solidFill>
                  <a:srgbClr val="C5D8F1"/>
                </a:solidFill>
                <a:latin typeface="Calibri"/>
                <a:ea typeface="Calibri"/>
                <a:cs typeface="Calibri"/>
                <a:sym typeface="Calibri"/>
              </a:rPr>
              <a:t>Rivets)</a:t>
            </a:r>
            <a:endParaRPr b="1" sz="3600" cap="none">
              <a:solidFill>
                <a:srgbClr val="C5D8F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p:tgtEl>
                                          <p:spTgt spid="103"/>
                                        </p:tgtEl>
                                        <p:attrNameLst>
                                          <p:attrName>ppt_w</p:attrName>
                                        </p:attrNameLst>
                                      </p:cBhvr>
                                      <p:tavLst>
                                        <p:tav fmla="" tm="0">
                                          <p:val>
                                            <p:strVal val="0"/>
                                          </p:val>
                                        </p:tav>
                                        <p:tav fmla="" tm="100000">
                                          <p:val>
                                            <p:strVal val="#ppt_w"/>
                                          </p:val>
                                        </p:tav>
                                      </p:tavLst>
                                    </p:anim>
                                    <p:anim calcmode="lin" valueType="num">
                                      <p:cBhvr additive="base">
                                        <p:cTn dur="500"/>
                                        <p:tgtEl>
                                          <p:spTgt spid="10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descr="F:\Mine Work\NIT_Goa_logo.png" id="276" name="Google Shape;276;p32"/>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277" name="Google Shape;277;p32"/>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278" name="Google Shape;278;p32"/>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32"/>
          <p:cNvSpPr/>
          <p:nvPr/>
        </p:nvSpPr>
        <p:spPr>
          <a:xfrm>
            <a:off x="2610431" y="179323"/>
            <a:ext cx="3923138" cy="441458"/>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Spatter</a:t>
            </a:r>
            <a:endParaRPr sz="1800">
              <a:solidFill>
                <a:schemeClr val="lt1"/>
              </a:solidFill>
              <a:latin typeface="Arial"/>
              <a:ea typeface="Arial"/>
              <a:cs typeface="Arial"/>
              <a:sym typeface="Arial"/>
            </a:endParaRPr>
          </a:p>
        </p:txBody>
      </p:sp>
      <p:grpSp>
        <p:nvGrpSpPr>
          <p:cNvPr id="280" name="Google Shape;280;p32"/>
          <p:cNvGrpSpPr/>
          <p:nvPr/>
        </p:nvGrpSpPr>
        <p:grpSpPr>
          <a:xfrm>
            <a:off x="77479" y="1219200"/>
            <a:ext cx="8991600" cy="5148416"/>
            <a:chOff x="77479" y="1219200"/>
            <a:chExt cx="8991600" cy="5148416"/>
          </a:xfrm>
        </p:grpSpPr>
        <p:pic>
          <p:nvPicPr>
            <p:cNvPr id="281" name="Google Shape;281;p32"/>
            <p:cNvPicPr preferRelativeResize="0"/>
            <p:nvPr/>
          </p:nvPicPr>
          <p:blipFill rotWithShape="1">
            <a:blip r:embed="rId5">
              <a:alphaModFix/>
            </a:blip>
            <a:srcRect b="6250" l="14275" r="13103" t="19792"/>
            <a:stretch/>
          </p:blipFill>
          <p:spPr>
            <a:xfrm>
              <a:off x="77479" y="1219200"/>
              <a:ext cx="8991600" cy="5148416"/>
            </a:xfrm>
            <a:prstGeom prst="rect">
              <a:avLst/>
            </a:prstGeom>
            <a:noFill/>
            <a:ln>
              <a:noFill/>
            </a:ln>
          </p:spPr>
        </p:pic>
        <p:sp>
          <p:nvSpPr>
            <p:cNvPr id="282" name="Google Shape;282;p32"/>
            <p:cNvSpPr/>
            <p:nvPr/>
          </p:nvSpPr>
          <p:spPr>
            <a:xfrm>
              <a:off x="4191000" y="3886200"/>
              <a:ext cx="533400" cy="609600"/>
            </a:xfrm>
            <a:prstGeom prst="rect">
              <a:avLst/>
            </a:prstGeom>
            <a:solidFill>
              <a:srgbClr val="0061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descr="F:\Mine Work\NIT_Goa_logo.png" id="287" name="Google Shape;287;p33"/>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288" name="Google Shape;288;p33"/>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289" name="Google Shape;289;p33"/>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90" name="Google Shape;290;p33"/>
          <p:cNvPicPr preferRelativeResize="0"/>
          <p:nvPr/>
        </p:nvPicPr>
        <p:blipFill rotWithShape="1">
          <a:blip r:embed="rId5">
            <a:alphaModFix/>
          </a:blip>
          <a:srcRect b="5208" l="13104" r="12518" t="26042"/>
          <a:stretch/>
        </p:blipFill>
        <p:spPr>
          <a:xfrm>
            <a:off x="124690" y="1295400"/>
            <a:ext cx="8944389" cy="4648265"/>
          </a:xfrm>
          <a:prstGeom prst="rect">
            <a:avLst/>
          </a:prstGeom>
          <a:noFill/>
          <a:ln>
            <a:noFill/>
          </a:ln>
        </p:spPr>
      </p:pic>
      <p:sp>
        <p:nvSpPr>
          <p:cNvPr id="291" name="Google Shape;291;p33"/>
          <p:cNvSpPr/>
          <p:nvPr/>
        </p:nvSpPr>
        <p:spPr>
          <a:xfrm>
            <a:off x="2627959" y="96519"/>
            <a:ext cx="4628569"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Incomplete and excessive penetration</a:t>
            </a:r>
            <a:endParaRPr sz="1800">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descr="F:\Mine Work\NIT_Goa_logo.png" id="296" name="Google Shape;296;p34"/>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297" name="Google Shape;297;p34"/>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298" name="Google Shape;298;p34"/>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99" name="Google Shape;299;p34"/>
          <p:cNvPicPr preferRelativeResize="0"/>
          <p:nvPr/>
        </p:nvPicPr>
        <p:blipFill rotWithShape="1">
          <a:blip r:embed="rId5">
            <a:alphaModFix/>
          </a:blip>
          <a:srcRect b="3125" l="14276" r="12518" t="23958"/>
          <a:stretch/>
        </p:blipFill>
        <p:spPr>
          <a:xfrm>
            <a:off x="69275" y="1371600"/>
            <a:ext cx="8991600" cy="5035296"/>
          </a:xfrm>
          <a:prstGeom prst="rect">
            <a:avLst/>
          </a:prstGeom>
          <a:noFill/>
          <a:ln>
            <a:noFill/>
          </a:ln>
        </p:spPr>
      </p:pic>
      <p:sp>
        <p:nvSpPr>
          <p:cNvPr id="300" name="Google Shape;300;p34"/>
          <p:cNvSpPr/>
          <p:nvPr/>
        </p:nvSpPr>
        <p:spPr>
          <a:xfrm>
            <a:off x="2627959" y="96519"/>
            <a:ext cx="4628569"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Unacceptable weld profile</a:t>
            </a:r>
            <a:endParaRPr sz="1800">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descr="F:\Mine Work\NIT_Goa_logo.png" id="305" name="Google Shape;305;p35"/>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306" name="Google Shape;306;p35"/>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307" name="Google Shape;307;p35"/>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35"/>
          <p:cNvSpPr/>
          <p:nvPr/>
        </p:nvSpPr>
        <p:spPr>
          <a:xfrm>
            <a:off x="2627959" y="96519"/>
            <a:ext cx="4628569"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distortion</a:t>
            </a:r>
            <a:endParaRPr sz="1800">
              <a:solidFill>
                <a:schemeClr val="lt1"/>
              </a:solidFill>
              <a:latin typeface="Arial"/>
              <a:ea typeface="Arial"/>
              <a:cs typeface="Arial"/>
              <a:sym typeface="Arial"/>
            </a:endParaRPr>
          </a:p>
        </p:txBody>
      </p:sp>
      <p:grpSp>
        <p:nvGrpSpPr>
          <p:cNvPr id="309" name="Google Shape;309;p35"/>
          <p:cNvGrpSpPr/>
          <p:nvPr/>
        </p:nvGrpSpPr>
        <p:grpSpPr>
          <a:xfrm>
            <a:off x="152400" y="1531491"/>
            <a:ext cx="8749553" cy="4876800"/>
            <a:chOff x="152400" y="1531491"/>
            <a:chExt cx="8749553" cy="4876800"/>
          </a:xfrm>
        </p:grpSpPr>
        <p:pic>
          <p:nvPicPr>
            <p:cNvPr id="310" name="Google Shape;310;p35"/>
            <p:cNvPicPr preferRelativeResize="0"/>
            <p:nvPr/>
          </p:nvPicPr>
          <p:blipFill rotWithShape="1">
            <a:blip r:embed="rId5">
              <a:alphaModFix/>
            </a:blip>
            <a:srcRect b="6249" l="15226" r="13324" t="22917"/>
            <a:stretch/>
          </p:blipFill>
          <p:spPr>
            <a:xfrm>
              <a:off x="152400" y="1531491"/>
              <a:ext cx="8749553" cy="4876800"/>
            </a:xfrm>
            <a:prstGeom prst="rect">
              <a:avLst/>
            </a:prstGeom>
            <a:noFill/>
            <a:ln>
              <a:noFill/>
            </a:ln>
          </p:spPr>
        </p:pic>
        <p:pic>
          <p:nvPicPr>
            <p:cNvPr descr="Distortion - Types and Causes - TWI" id="311" name="Google Shape;311;p35"/>
            <p:cNvPicPr preferRelativeResize="0"/>
            <p:nvPr/>
          </p:nvPicPr>
          <p:blipFill rotWithShape="1">
            <a:blip r:embed="rId6">
              <a:alphaModFix/>
            </a:blip>
            <a:srcRect b="0" l="0" r="0" t="0"/>
            <a:stretch/>
          </p:blipFill>
          <p:spPr>
            <a:xfrm>
              <a:off x="1572491" y="2625440"/>
              <a:ext cx="5999017" cy="3768436"/>
            </a:xfrm>
            <a:prstGeom prst="rect">
              <a:avLst/>
            </a:prstGeom>
            <a:noFill/>
            <a:ln>
              <a:noFill/>
            </a:ln>
          </p:spPr>
        </p:pic>
      </p:grpSp>
      <p:pic>
        <p:nvPicPr>
          <p:cNvPr descr="WELDING INSPECTION AND QUALITY CONTROL - ppt video online download" id="312" name="Google Shape;312;p35"/>
          <p:cNvPicPr preferRelativeResize="0"/>
          <p:nvPr/>
        </p:nvPicPr>
        <p:blipFill rotWithShape="1">
          <a:blip r:embed="rId7">
            <a:alphaModFix/>
          </a:blip>
          <a:srcRect b="0" l="0" r="0" t="59097"/>
          <a:stretch/>
        </p:blipFill>
        <p:spPr>
          <a:xfrm>
            <a:off x="0" y="4018251"/>
            <a:ext cx="9144000" cy="28051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descr="F:\Mine Work\NIT_Goa_logo.png" id="317" name="Google Shape;317;p36"/>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318" name="Google Shape;318;p36"/>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319" name="Google Shape;319;p36"/>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36"/>
          <p:cNvSpPr/>
          <p:nvPr/>
        </p:nvSpPr>
        <p:spPr>
          <a:xfrm>
            <a:off x="3741623" y="96519"/>
            <a:ext cx="2401241"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cracking</a:t>
            </a:r>
            <a:endParaRPr sz="1800">
              <a:solidFill>
                <a:schemeClr val="lt1"/>
              </a:solidFill>
              <a:latin typeface="Arial"/>
              <a:ea typeface="Arial"/>
              <a:cs typeface="Arial"/>
              <a:sym typeface="Arial"/>
            </a:endParaRPr>
          </a:p>
        </p:txBody>
      </p:sp>
      <p:pic>
        <p:nvPicPr>
          <p:cNvPr id="321" name="Google Shape;321;p36"/>
          <p:cNvPicPr preferRelativeResize="0"/>
          <p:nvPr/>
        </p:nvPicPr>
        <p:blipFill rotWithShape="1">
          <a:blip r:embed="rId5">
            <a:alphaModFix/>
          </a:blip>
          <a:srcRect b="3125" l="15446" r="13104" t="21874"/>
          <a:stretch/>
        </p:blipFill>
        <p:spPr>
          <a:xfrm>
            <a:off x="187035" y="1219200"/>
            <a:ext cx="8763000" cy="5171607"/>
          </a:xfrm>
          <a:prstGeom prst="rect">
            <a:avLst/>
          </a:prstGeom>
          <a:noFill/>
          <a:ln>
            <a:noFill/>
          </a:ln>
        </p:spPr>
      </p:pic>
      <p:pic>
        <p:nvPicPr>
          <p:cNvPr descr="How to Identify the 7 Most Dangerous Welding Defects | TFT Pneumatic" id="322" name="Google Shape;322;p36"/>
          <p:cNvPicPr preferRelativeResize="0"/>
          <p:nvPr/>
        </p:nvPicPr>
        <p:blipFill rotWithShape="1">
          <a:blip r:embed="rId6">
            <a:alphaModFix/>
          </a:blip>
          <a:srcRect b="16000" l="16959" r="11042" t="24000"/>
          <a:stretch/>
        </p:blipFill>
        <p:spPr>
          <a:xfrm>
            <a:off x="3560271" y="2216725"/>
            <a:ext cx="5486400" cy="457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500"/>
                                        <p:tgtEl>
                                          <p:spTgt spid="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descr="F:\Mine Work\NIT_Goa_logo.png" id="327" name="Google Shape;327;p37"/>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328" name="Google Shape;328;p37"/>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329" name="Google Shape;329;p37"/>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 name="Google Shape;330;p37"/>
          <p:cNvSpPr/>
          <p:nvPr/>
        </p:nvSpPr>
        <p:spPr>
          <a:xfrm>
            <a:off x="2627959" y="96519"/>
            <a:ext cx="4628569"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Slag inclusions</a:t>
            </a:r>
            <a:endParaRPr sz="1800">
              <a:solidFill>
                <a:schemeClr val="lt1"/>
              </a:solidFill>
              <a:latin typeface="Arial"/>
              <a:ea typeface="Arial"/>
              <a:cs typeface="Arial"/>
              <a:sym typeface="Arial"/>
            </a:endParaRPr>
          </a:p>
        </p:txBody>
      </p:sp>
      <p:pic>
        <p:nvPicPr>
          <p:cNvPr id="331" name="Google Shape;331;p37"/>
          <p:cNvPicPr preferRelativeResize="0"/>
          <p:nvPr/>
        </p:nvPicPr>
        <p:blipFill rotWithShape="1">
          <a:blip r:embed="rId5">
            <a:alphaModFix/>
          </a:blip>
          <a:srcRect b="7291" l="14861" r="12564" t="22916"/>
          <a:stretch/>
        </p:blipFill>
        <p:spPr>
          <a:xfrm>
            <a:off x="62345" y="1295400"/>
            <a:ext cx="9020072" cy="4876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descr="F:\Mine Work\NIT_Goa_logo.png" id="336" name="Google Shape;336;p38"/>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337" name="Google Shape;337;p38"/>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338" name="Google Shape;338;p38"/>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 name="Google Shape;339;p38"/>
          <p:cNvSpPr/>
          <p:nvPr/>
        </p:nvSpPr>
        <p:spPr>
          <a:xfrm>
            <a:off x="2627959" y="96519"/>
            <a:ext cx="4628569"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Safety &amp; Precautions</a:t>
            </a:r>
            <a:endParaRPr sz="1800">
              <a:solidFill>
                <a:schemeClr val="lt1"/>
              </a:solidFill>
              <a:latin typeface="Arial"/>
              <a:ea typeface="Arial"/>
              <a:cs typeface="Arial"/>
              <a:sym typeface="Arial"/>
            </a:endParaRPr>
          </a:p>
        </p:txBody>
      </p:sp>
      <p:pic>
        <p:nvPicPr>
          <p:cNvPr id="340" name="Google Shape;340;p38"/>
          <p:cNvPicPr preferRelativeResize="0"/>
          <p:nvPr/>
        </p:nvPicPr>
        <p:blipFill rotWithShape="1">
          <a:blip r:embed="rId5">
            <a:alphaModFix/>
          </a:blip>
          <a:srcRect b="11458" l="17203" r="31844" t="31250"/>
          <a:stretch/>
        </p:blipFill>
        <p:spPr>
          <a:xfrm>
            <a:off x="83129" y="1019167"/>
            <a:ext cx="8962033" cy="566565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descr="F:\Mine Work\NIT_Goa_logo.png" id="345" name="Google Shape;345;p39"/>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346" name="Google Shape;346;p39"/>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347" name="Google Shape;347;p39"/>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39"/>
          <p:cNvSpPr/>
          <p:nvPr/>
        </p:nvSpPr>
        <p:spPr>
          <a:xfrm>
            <a:off x="2627959" y="96519"/>
            <a:ext cx="4628569"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Fumes and gases</a:t>
            </a:r>
            <a:endParaRPr sz="1800">
              <a:solidFill>
                <a:schemeClr val="lt1"/>
              </a:solidFill>
              <a:latin typeface="Arial"/>
              <a:ea typeface="Arial"/>
              <a:cs typeface="Arial"/>
              <a:sym typeface="Arial"/>
            </a:endParaRPr>
          </a:p>
        </p:txBody>
      </p:sp>
      <p:pic>
        <p:nvPicPr>
          <p:cNvPr id="349" name="Google Shape;349;p39"/>
          <p:cNvPicPr preferRelativeResize="0"/>
          <p:nvPr/>
        </p:nvPicPr>
        <p:blipFill rotWithShape="1">
          <a:blip r:embed="rId5">
            <a:alphaModFix/>
          </a:blip>
          <a:srcRect b="15057" l="16033" r="32430" t="31527"/>
          <a:stretch/>
        </p:blipFill>
        <p:spPr>
          <a:xfrm>
            <a:off x="159325" y="1143000"/>
            <a:ext cx="8891958" cy="5181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descr="F:\Mine Work\NIT_Goa_logo.png" id="354" name="Google Shape;354;p40"/>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355" name="Google Shape;355;p40"/>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356" name="Google Shape;356;p40"/>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p40"/>
          <p:cNvSpPr/>
          <p:nvPr/>
        </p:nvSpPr>
        <p:spPr>
          <a:xfrm>
            <a:off x="2627959" y="96519"/>
            <a:ext cx="4628569"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Electric shock</a:t>
            </a:r>
            <a:endParaRPr sz="1800">
              <a:solidFill>
                <a:schemeClr val="lt1"/>
              </a:solidFill>
              <a:latin typeface="Arial"/>
              <a:ea typeface="Arial"/>
              <a:cs typeface="Arial"/>
              <a:sym typeface="Arial"/>
            </a:endParaRPr>
          </a:p>
        </p:txBody>
      </p:sp>
      <p:pic>
        <p:nvPicPr>
          <p:cNvPr id="358" name="Google Shape;358;p40"/>
          <p:cNvPicPr preferRelativeResize="0"/>
          <p:nvPr/>
        </p:nvPicPr>
        <p:blipFill rotWithShape="1">
          <a:blip r:embed="rId5">
            <a:alphaModFix/>
          </a:blip>
          <a:srcRect b="14583" l="15447" r="30673" t="31250"/>
          <a:stretch/>
        </p:blipFill>
        <p:spPr>
          <a:xfrm>
            <a:off x="36448" y="1219200"/>
            <a:ext cx="9032631" cy="5105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descr="F:\Mine Work\NIT_Goa_logo.png" id="363" name="Google Shape;363;p41"/>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364" name="Google Shape;364;p41"/>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365" name="Google Shape;365;p41"/>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 name="Google Shape;366;p41"/>
          <p:cNvSpPr/>
          <p:nvPr/>
        </p:nvSpPr>
        <p:spPr>
          <a:xfrm>
            <a:off x="3352800" y="103518"/>
            <a:ext cx="2858441"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Arc rays</a:t>
            </a:r>
            <a:endParaRPr sz="1800">
              <a:solidFill>
                <a:schemeClr val="lt1"/>
              </a:solidFill>
              <a:latin typeface="Arial"/>
              <a:ea typeface="Arial"/>
              <a:cs typeface="Arial"/>
              <a:sym typeface="Arial"/>
            </a:endParaRPr>
          </a:p>
        </p:txBody>
      </p:sp>
      <p:pic>
        <p:nvPicPr>
          <p:cNvPr id="367" name="Google Shape;367;p41"/>
          <p:cNvPicPr preferRelativeResize="0"/>
          <p:nvPr/>
        </p:nvPicPr>
        <p:blipFill rotWithShape="1">
          <a:blip r:embed="rId5">
            <a:alphaModFix/>
          </a:blip>
          <a:srcRect b="23958" l="14861" r="31259" t="33333"/>
          <a:stretch/>
        </p:blipFill>
        <p:spPr>
          <a:xfrm>
            <a:off x="76203" y="1653616"/>
            <a:ext cx="8942364" cy="398518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descr="F:\Mine Work\NIT_Goa_logo.png" id="114" name="Google Shape;114;p15"/>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115" name="Google Shape;115;p15"/>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116" name="Google Shape;116;p15"/>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7" name="Google Shape;117;p15"/>
          <p:cNvPicPr preferRelativeResize="0"/>
          <p:nvPr/>
        </p:nvPicPr>
        <p:blipFill rotWithShape="1">
          <a:blip r:embed="rId5">
            <a:alphaModFix/>
          </a:blip>
          <a:srcRect b="10676" l="13104" r="13689" t="8335"/>
          <a:stretch/>
        </p:blipFill>
        <p:spPr>
          <a:xfrm>
            <a:off x="38100" y="932078"/>
            <a:ext cx="9067802" cy="564017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descr="F:\Mine Work\NIT_Goa_logo.png" id="372" name="Google Shape;372;p42"/>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373" name="Google Shape;373;p42"/>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374" name="Google Shape;374;p42"/>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 name="Google Shape;375;p42"/>
          <p:cNvSpPr/>
          <p:nvPr/>
        </p:nvSpPr>
        <p:spPr>
          <a:xfrm>
            <a:off x="2627959" y="96519"/>
            <a:ext cx="4628569"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Fire and explosion hazards</a:t>
            </a:r>
            <a:endParaRPr sz="1800">
              <a:solidFill>
                <a:schemeClr val="lt1"/>
              </a:solidFill>
              <a:latin typeface="Arial"/>
              <a:ea typeface="Arial"/>
              <a:cs typeface="Arial"/>
              <a:sym typeface="Arial"/>
            </a:endParaRPr>
          </a:p>
        </p:txBody>
      </p:sp>
      <p:pic>
        <p:nvPicPr>
          <p:cNvPr id="376" name="Google Shape;376;p42"/>
          <p:cNvPicPr preferRelativeResize="0"/>
          <p:nvPr/>
        </p:nvPicPr>
        <p:blipFill rotWithShape="1">
          <a:blip r:embed="rId5">
            <a:alphaModFix/>
          </a:blip>
          <a:srcRect b="13542" l="14861" r="31259" t="31250"/>
          <a:stretch/>
        </p:blipFill>
        <p:spPr>
          <a:xfrm>
            <a:off x="67678" y="1143000"/>
            <a:ext cx="8994475" cy="5181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descr="F:\Mine Work\NIT_Goa_logo.png" id="381" name="Google Shape;381;p43"/>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382" name="Google Shape;382;p43"/>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383" name="Google Shape;383;p43"/>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p43"/>
          <p:cNvSpPr/>
          <p:nvPr/>
        </p:nvSpPr>
        <p:spPr>
          <a:xfrm>
            <a:off x="3962400" y="112077"/>
            <a:ext cx="2172641"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noise</a:t>
            </a:r>
            <a:endParaRPr sz="1800">
              <a:solidFill>
                <a:schemeClr val="lt1"/>
              </a:solidFill>
              <a:latin typeface="Arial"/>
              <a:ea typeface="Arial"/>
              <a:cs typeface="Arial"/>
              <a:sym typeface="Arial"/>
            </a:endParaRPr>
          </a:p>
        </p:txBody>
      </p:sp>
      <p:pic>
        <p:nvPicPr>
          <p:cNvPr id="385" name="Google Shape;385;p43"/>
          <p:cNvPicPr preferRelativeResize="0"/>
          <p:nvPr/>
        </p:nvPicPr>
        <p:blipFill rotWithShape="1">
          <a:blip r:embed="rId5">
            <a:alphaModFix/>
          </a:blip>
          <a:srcRect b="12499" l="14861" r="32430" t="35417"/>
          <a:stretch/>
        </p:blipFill>
        <p:spPr>
          <a:xfrm>
            <a:off x="27710" y="1219200"/>
            <a:ext cx="9082934" cy="50460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descr="F:\Mine Work\NIT_Goa_logo.png" id="390" name="Google Shape;390;p44"/>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391" name="Google Shape;391;p44"/>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392" name="Google Shape;392;p44"/>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 name="Google Shape;393;p44"/>
          <p:cNvSpPr/>
          <p:nvPr/>
        </p:nvSpPr>
        <p:spPr>
          <a:xfrm>
            <a:off x="2627959" y="96519"/>
            <a:ext cx="4628569"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Welding safety equipments</a:t>
            </a:r>
            <a:endParaRPr sz="1800">
              <a:solidFill>
                <a:schemeClr val="lt1"/>
              </a:solidFill>
              <a:latin typeface="Arial"/>
              <a:ea typeface="Arial"/>
              <a:cs typeface="Arial"/>
              <a:sym typeface="Arial"/>
            </a:endParaRPr>
          </a:p>
        </p:txBody>
      </p:sp>
      <p:pic>
        <p:nvPicPr>
          <p:cNvPr descr="Gas Metal Arc Welding (GMAW) - ppt video online download" id="394" name="Google Shape;394;p44"/>
          <p:cNvPicPr preferRelativeResize="0"/>
          <p:nvPr/>
        </p:nvPicPr>
        <p:blipFill rotWithShape="1">
          <a:blip r:embed="rId5">
            <a:alphaModFix/>
          </a:blip>
          <a:srcRect b="0" l="0" r="0" t="0"/>
          <a:stretch/>
        </p:blipFill>
        <p:spPr>
          <a:xfrm>
            <a:off x="713872" y="963747"/>
            <a:ext cx="7693025" cy="576977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descr="F:\Mine Work\NIT_Goa_logo.png" id="399" name="Google Shape;399;p45"/>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400" name="Google Shape;400;p45"/>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401" name="Google Shape;401;p45"/>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45"/>
          <p:cNvSpPr/>
          <p:nvPr/>
        </p:nvSpPr>
        <p:spPr>
          <a:xfrm>
            <a:off x="3037243" y="151683"/>
            <a:ext cx="3962400"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EBW: Electro beam welding</a:t>
            </a:r>
            <a:endParaRPr sz="1800">
              <a:solidFill>
                <a:schemeClr val="lt1"/>
              </a:solidFill>
              <a:latin typeface="Arial"/>
              <a:ea typeface="Arial"/>
              <a:cs typeface="Arial"/>
              <a:sym typeface="Arial"/>
            </a:endParaRPr>
          </a:p>
        </p:txBody>
      </p:sp>
      <p:pic>
        <p:nvPicPr>
          <p:cNvPr id="403" name="Google Shape;403;p45"/>
          <p:cNvPicPr preferRelativeResize="0"/>
          <p:nvPr/>
        </p:nvPicPr>
        <p:blipFill rotWithShape="1">
          <a:blip r:embed="rId5">
            <a:alphaModFix/>
          </a:blip>
          <a:srcRect b="5208" l="11347" r="5491" t="8333"/>
          <a:stretch/>
        </p:blipFill>
        <p:spPr>
          <a:xfrm>
            <a:off x="152400" y="1219200"/>
            <a:ext cx="8864906" cy="5181600"/>
          </a:xfrm>
          <a:prstGeom prst="rect">
            <a:avLst/>
          </a:prstGeom>
          <a:noFill/>
          <a:ln>
            <a:noFill/>
          </a:ln>
        </p:spPr>
      </p:pic>
      <p:grpSp>
        <p:nvGrpSpPr>
          <p:cNvPr id="404" name="Google Shape;404;p45"/>
          <p:cNvGrpSpPr/>
          <p:nvPr/>
        </p:nvGrpSpPr>
        <p:grpSpPr>
          <a:xfrm>
            <a:off x="152400" y="1219200"/>
            <a:ext cx="8864906" cy="1809059"/>
            <a:chOff x="152400" y="1219200"/>
            <a:chExt cx="8864906" cy="1809059"/>
          </a:xfrm>
        </p:grpSpPr>
        <p:sp>
          <p:nvSpPr>
            <p:cNvPr id="405" name="Google Shape;405;p45"/>
            <p:cNvSpPr/>
            <p:nvPr/>
          </p:nvSpPr>
          <p:spPr>
            <a:xfrm>
              <a:off x="6705600" y="1219200"/>
              <a:ext cx="2311706" cy="914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 name="Google Shape;406;p45"/>
            <p:cNvSpPr/>
            <p:nvPr/>
          </p:nvSpPr>
          <p:spPr>
            <a:xfrm>
              <a:off x="6858000" y="2113859"/>
              <a:ext cx="685800" cy="914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45"/>
            <p:cNvSpPr/>
            <p:nvPr/>
          </p:nvSpPr>
          <p:spPr>
            <a:xfrm>
              <a:off x="6362700" y="1601582"/>
              <a:ext cx="685800" cy="914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45"/>
            <p:cNvSpPr/>
            <p:nvPr/>
          </p:nvSpPr>
          <p:spPr>
            <a:xfrm>
              <a:off x="152400" y="1220582"/>
              <a:ext cx="3276600" cy="32476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descr="F:\Mine Work\NIT_Goa_logo.png" id="413" name="Google Shape;413;p46"/>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414" name="Google Shape;414;p46"/>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415" name="Google Shape;415;p46"/>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46"/>
          <p:cNvSpPr/>
          <p:nvPr/>
        </p:nvSpPr>
        <p:spPr>
          <a:xfrm>
            <a:off x="3037243" y="151683"/>
            <a:ext cx="3962400"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EBW: Electro beam welding</a:t>
            </a:r>
            <a:endParaRPr sz="1800">
              <a:solidFill>
                <a:schemeClr val="lt1"/>
              </a:solidFill>
              <a:latin typeface="Arial"/>
              <a:ea typeface="Arial"/>
              <a:cs typeface="Arial"/>
              <a:sym typeface="Arial"/>
            </a:endParaRPr>
          </a:p>
        </p:txBody>
      </p:sp>
      <p:pic>
        <p:nvPicPr>
          <p:cNvPr id="417" name="Google Shape;417;p46"/>
          <p:cNvPicPr preferRelativeResize="0"/>
          <p:nvPr/>
        </p:nvPicPr>
        <p:blipFill rotWithShape="1">
          <a:blip r:embed="rId5">
            <a:alphaModFix/>
          </a:blip>
          <a:srcRect b="0" l="1978" r="33600" t="0"/>
          <a:stretch/>
        </p:blipFill>
        <p:spPr>
          <a:xfrm>
            <a:off x="1184905" y="932759"/>
            <a:ext cx="6774190" cy="591202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descr="F:\Mine Work\NIT_Goa_logo.png" id="422" name="Google Shape;422;p47"/>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423" name="Google Shape;423;p47"/>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424" name="Google Shape;424;p47"/>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 name="Google Shape;425;p47"/>
          <p:cNvSpPr/>
          <p:nvPr/>
        </p:nvSpPr>
        <p:spPr>
          <a:xfrm>
            <a:off x="3037243" y="151683"/>
            <a:ext cx="3962400"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EBW: Electro beam welding</a:t>
            </a:r>
            <a:endParaRPr sz="1800">
              <a:solidFill>
                <a:schemeClr val="lt1"/>
              </a:solidFill>
              <a:latin typeface="Arial"/>
              <a:ea typeface="Arial"/>
              <a:cs typeface="Arial"/>
              <a:sym typeface="Arial"/>
            </a:endParaRPr>
          </a:p>
        </p:txBody>
      </p:sp>
      <p:pic>
        <p:nvPicPr>
          <p:cNvPr id="426" name="Google Shape;426;p47"/>
          <p:cNvPicPr preferRelativeResize="0"/>
          <p:nvPr/>
        </p:nvPicPr>
        <p:blipFill rotWithShape="1">
          <a:blip r:embed="rId5">
            <a:alphaModFix/>
          </a:blip>
          <a:srcRect b="0" l="1391" r="0" t="0"/>
          <a:stretch/>
        </p:blipFill>
        <p:spPr>
          <a:xfrm>
            <a:off x="13855" y="1143000"/>
            <a:ext cx="9088041" cy="5181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descr="F:\Mine Work\NIT_Goa_logo.png" id="431" name="Google Shape;431;p48"/>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432" name="Google Shape;432;p48"/>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433" name="Google Shape;433;p48"/>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 name="Google Shape;434;p48"/>
          <p:cNvSpPr/>
          <p:nvPr/>
        </p:nvSpPr>
        <p:spPr>
          <a:xfrm>
            <a:off x="3037243" y="151683"/>
            <a:ext cx="3962400"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EBW: Electro beam welding</a:t>
            </a:r>
            <a:endParaRPr sz="1800">
              <a:solidFill>
                <a:schemeClr val="lt1"/>
              </a:solidFill>
              <a:latin typeface="Arial"/>
              <a:ea typeface="Arial"/>
              <a:cs typeface="Arial"/>
              <a:sym typeface="Arial"/>
            </a:endParaRPr>
          </a:p>
        </p:txBody>
      </p:sp>
      <p:pic>
        <p:nvPicPr>
          <p:cNvPr id="435" name="Google Shape;435;p48"/>
          <p:cNvPicPr preferRelativeResize="0"/>
          <p:nvPr/>
        </p:nvPicPr>
        <p:blipFill rotWithShape="1">
          <a:blip r:embed="rId5">
            <a:alphaModFix/>
          </a:blip>
          <a:srcRect b="0" l="5490" r="3147" t="0"/>
          <a:stretch/>
        </p:blipFill>
        <p:spPr>
          <a:xfrm>
            <a:off x="32905" y="1066800"/>
            <a:ext cx="9063884" cy="5577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descr="F:\Mine Work\NIT_Goa_logo.png" id="440" name="Google Shape;440;p49"/>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441" name="Google Shape;441;p49"/>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442" name="Google Shape;442;p49"/>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 name="Google Shape;443;p49"/>
          <p:cNvSpPr/>
          <p:nvPr/>
        </p:nvSpPr>
        <p:spPr>
          <a:xfrm>
            <a:off x="3037243" y="151683"/>
            <a:ext cx="3962400"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Applications:ebw</a:t>
            </a:r>
            <a:endParaRPr sz="1800">
              <a:solidFill>
                <a:schemeClr val="lt1"/>
              </a:solidFill>
              <a:latin typeface="Arial"/>
              <a:ea typeface="Arial"/>
              <a:cs typeface="Arial"/>
              <a:sym typeface="Arial"/>
            </a:endParaRPr>
          </a:p>
        </p:txBody>
      </p:sp>
      <p:pic>
        <p:nvPicPr>
          <p:cNvPr id="444" name="Google Shape;444;p49"/>
          <p:cNvPicPr preferRelativeResize="0"/>
          <p:nvPr/>
        </p:nvPicPr>
        <p:blipFill rotWithShape="1">
          <a:blip r:embed="rId5">
            <a:alphaModFix/>
          </a:blip>
          <a:srcRect b="24268" l="17277" r="50218" t="28856"/>
          <a:stretch/>
        </p:blipFill>
        <p:spPr>
          <a:xfrm>
            <a:off x="304800" y="1219200"/>
            <a:ext cx="8458200" cy="522253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descr="F:\Mine Work\NIT_Goa_logo.png" id="449" name="Google Shape;449;p50"/>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450" name="Google Shape;450;p50"/>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451" name="Google Shape;451;p50"/>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 name="Google Shape;452;p50"/>
          <p:cNvSpPr/>
          <p:nvPr/>
        </p:nvSpPr>
        <p:spPr>
          <a:xfrm>
            <a:off x="3037243" y="151683"/>
            <a:ext cx="3962400"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EBW: Advantages</a:t>
            </a:r>
            <a:endParaRPr sz="1800">
              <a:solidFill>
                <a:schemeClr val="lt1"/>
              </a:solidFill>
              <a:latin typeface="Arial"/>
              <a:ea typeface="Arial"/>
              <a:cs typeface="Arial"/>
              <a:sym typeface="Arial"/>
            </a:endParaRPr>
          </a:p>
        </p:txBody>
      </p:sp>
      <p:pic>
        <p:nvPicPr>
          <p:cNvPr id="453" name="Google Shape;453;p50"/>
          <p:cNvPicPr preferRelativeResize="0"/>
          <p:nvPr/>
        </p:nvPicPr>
        <p:blipFill rotWithShape="1">
          <a:blip r:embed="rId5">
            <a:alphaModFix/>
          </a:blip>
          <a:srcRect b="23959" l="4319" r="7248" t="13541"/>
          <a:stretch/>
        </p:blipFill>
        <p:spPr>
          <a:xfrm>
            <a:off x="32905" y="1653616"/>
            <a:ext cx="9070529" cy="360418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descr="F:\Mine Work\NIT_Goa_logo.png" id="458" name="Google Shape;458;p51"/>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459" name="Google Shape;459;p51"/>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460" name="Google Shape;460;p51"/>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p51"/>
          <p:cNvSpPr/>
          <p:nvPr/>
        </p:nvSpPr>
        <p:spPr>
          <a:xfrm>
            <a:off x="3037243" y="151683"/>
            <a:ext cx="3962400"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EBW: disadvantages</a:t>
            </a:r>
            <a:endParaRPr sz="1800">
              <a:solidFill>
                <a:schemeClr val="lt1"/>
              </a:solidFill>
              <a:latin typeface="Arial"/>
              <a:ea typeface="Arial"/>
              <a:cs typeface="Arial"/>
              <a:sym typeface="Arial"/>
            </a:endParaRPr>
          </a:p>
        </p:txBody>
      </p:sp>
      <p:pic>
        <p:nvPicPr>
          <p:cNvPr id="462" name="Google Shape;462;p51"/>
          <p:cNvPicPr preferRelativeResize="0"/>
          <p:nvPr/>
        </p:nvPicPr>
        <p:blipFill rotWithShape="1">
          <a:blip r:embed="rId5">
            <a:alphaModFix/>
          </a:blip>
          <a:srcRect b="33333" l="4319" r="16031" t="15625"/>
          <a:stretch/>
        </p:blipFill>
        <p:spPr>
          <a:xfrm>
            <a:off x="84056" y="1672666"/>
            <a:ext cx="8974633" cy="32335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descr="F:\Mine Work\NIT_Goa_logo.png" id="122" name="Google Shape;122;p16"/>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123" name="Google Shape;123;p16"/>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124" name="Google Shape;124;p16"/>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5" name="Google Shape;125;p16"/>
          <p:cNvPicPr preferRelativeResize="0"/>
          <p:nvPr/>
        </p:nvPicPr>
        <p:blipFill rotWithShape="1">
          <a:blip r:embed="rId5">
            <a:alphaModFix/>
          </a:blip>
          <a:srcRect b="16667" l="17203" r="18374" t="8333"/>
          <a:stretch/>
        </p:blipFill>
        <p:spPr>
          <a:xfrm>
            <a:off x="184223" y="998708"/>
            <a:ext cx="8845477" cy="578976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descr="F:\Mine Work\NIT_Goa_logo.png" id="467" name="Google Shape;467;p52"/>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468" name="Google Shape;468;p52"/>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469" name="Google Shape;469;p52"/>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52"/>
          <p:cNvSpPr/>
          <p:nvPr/>
        </p:nvSpPr>
        <p:spPr>
          <a:xfrm>
            <a:off x="3037243" y="151683"/>
            <a:ext cx="3962400"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LBW: LASER beam welding</a:t>
            </a:r>
            <a:endParaRPr sz="1800">
              <a:solidFill>
                <a:schemeClr val="lt1"/>
              </a:solidFill>
              <a:latin typeface="Arial"/>
              <a:ea typeface="Arial"/>
              <a:cs typeface="Arial"/>
              <a:sym typeface="Arial"/>
            </a:endParaRPr>
          </a:p>
        </p:txBody>
      </p:sp>
      <p:sp>
        <p:nvSpPr>
          <p:cNvPr id="471" name="Google Shape;471;p52"/>
          <p:cNvSpPr/>
          <p:nvPr/>
        </p:nvSpPr>
        <p:spPr>
          <a:xfrm>
            <a:off x="121227" y="1143000"/>
            <a:ext cx="8901545" cy="5262979"/>
          </a:xfrm>
          <a:prstGeom prst="rect">
            <a:avLst/>
          </a:prstGeom>
          <a:solidFill>
            <a:schemeClr val="dk1"/>
          </a:solidFill>
          <a:ln>
            <a:noFill/>
          </a:ln>
        </p:spPr>
        <p:txBody>
          <a:bodyPr anchorCtr="0" anchor="t" bIns="45700" lIns="91425" spcFirstLastPara="1" rIns="91425" wrap="square" tIns="45700">
            <a:noAutofit/>
          </a:bodyPr>
          <a:lstStyle/>
          <a:p>
            <a:pPr indent="-152400" lvl="0" marL="0" marR="0" rtl="0" algn="just">
              <a:spcBef>
                <a:spcPts val="0"/>
              </a:spcBef>
              <a:spcAft>
                <a:spcPts val="0"/>
              </a:spcAft>
              <a:buClr>
                <a:schemeClr val="lt1"/>
              </a:buClr>
              <a:buSzPts val="2400"/>
              <a:buFont typeface="Arial"/>
              <a:buChar char="•"/>
            </a:pPr>
            <a:r>
              <a:rPr b="1" lang="en-US" sz="2400">
                <a:solidFill>
                  <a:schemeClr val="lt1"/>
                </a:solidFill>
                <a:latin typeface="Arial"/>
                <a:ea typeface="Arial"/>
                <a:cs typeface="Arial"/>
                <a:sym typeface="Arial"/>
              </a:rPr>
              <a:t>Laser beam equipment consists of a cylindrical ruby crystal with both the ends made absolutely parallel to each other. Ruby is aluminum oxide (AlO2) with chromium dispersed throughout it.</a:t>
            </a:r>
            <a:endParaRPr/>
          </a:p>
          <a:p>
            <a:pPr indent="-152400" lvl="0" marL="0" marR="0" rtl="0" algn="just">
              <a:spcBef>
                <a:spcPts val="0"/>
              </a:spcBef>
              <a:spcAft>
                <a:spcPts val="0"/>
              </a:spcAft>
              <a:buClr>
                <a:schemeClr val="lt1"/>
              </a:buClr>
              <a:buSzPts val="2400"/>
              <a:buFont typeface="Arial"/>
              <a:buChar char="•"/>
            </a:pPr>
            <a:r>
              <a:rPr b="1" lang="en-US" sz="2400">
                <a:solidFill>
                  <a:schemeClr val="lt1"/>
                </a:solidFill>
                <a:latin typeface="Arial"/>
                <a:ea typeface="Arial"/>
                <a:cs typeface="Arial"/>
                <a:sym typeface="Arial"/>
              </a:rPr>
              <a:t> One of the end faces of the ruby crystal highly silvered so that it reflects nearly 96% of the incident light. In order to tap the laser output, the other end face of the crystal is partially silvered and contains a small hole through which the laser beam emerges.</a:t>
            </a:r>
            <a:endParaRPr/>
          </a:p>
          <a:p>
            <a:pPr indent="-152400" lvl="0" marL="0" marR="0" rtl="0" algn="just">
              <a:spcBef>
                <a:spcPts val="0"/>
              </a:spcBef>
              <a:spcAft>
                <a:spcPts val="0"/>
              </a:spcAft>
              <a:buClr>
                <a:schemeClr val="lt1"/>
              </a:buClr>
              <a:buSzPts val="2400"/>
              <a:buFont typeface="Arial"/>
              <a:buChar char="•"/>
            </a:pPr>
            <a:r>
              <a:rPr b="1" lang="en-US" sz="2400">
                <a:solidFill>
                  <a:schemeClr val="lt1"/>
                </a:solidFill>
                <a:latin typeface="Arial"/>
                <a:ea typeface="Arial"/>
                <a:cs typeface="Arial"/>
                <a:sym typeface="Arial"/>
              </a:rPr>
              <a:t> The ruby crystal is surrounded by a helical flash tube containing inert gas ‘xenon’ which itself in turn is surrounded by a ‘reflector’ to maximize the intensity of the incident light on the ruby crystal. The flash tube converts electrical energy into light energy.</a:t>
            </a:r>
            <a:endParaRPr b="1" i="0" sz="2400">
              <a:solidFill>
                <a:schemeClr val="lt1"/>
              </a:solidFill>
              <a:latin typeface="Arial"/>
              <a:ea typeface="Arial"/>
              <a:cs typeface="Arial"/>
              <a:sym typeface="Arial"/>
            </a:endParaRPr>
          </a:p>
        </p:txBody>
      </p:sp>
      <p:sp>
        <p:nvSpPr>
          <p:cNvPr id="472" name="Google Shape;472;p52"/>
          <p:cNvSpPr/>
          <p:nvPr/>
        </p:nvSpPr>
        <p:spPr>
          <a:xfrm>
            <a:off x="778587" y="2362200"/>
            <a:ext cx="6999220" cy="2123658"/>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400">
                <a:solidFill>
                  <a:srgbClr val="222222"/>
                </a:solidFill>
                <a:latin typeface="Arial"/>
                <a:ea typeface="Arial"/>
                <a:cs typeface="Arial"/>
                <a:sym typeface="Arial"/>
              </a:rPr>
              <a:t>LASER:-Light amplification by stimulated emission of radiation</a:t>
            </a:r>
            <a:endParaRPr sz="4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472"/>
                                        </p:tgtEl>
                                        <p:attrNameLst>
                                          <p:attrName>ppt_y</p:attrName>
                                        </p:attrNameLst>
                                      </p:cBhvr>
                                      <p:tavLst>
                                        <p:tav fmla="" tm="0">
                                          <p:val>
                                            <p:strVal val="#ppt_y"/>
                                          </p:val>
                                        </p:tav>
                                        <p:tav fmla="" tm="100000">
                                          <p:val>
                                            <p:strVal val="#ppt_y+1"/>
                                          </p:val>
                                        </p:tav>
                                      </p:tavLst>
                                    </p:anim>
                                    <p:set>
                                      <p:cBhvr>
                                        <p:cTn dur="1" fill="hold">
                                          <p:stCondLst>
                                            <p:cond delay="500"/>
                                          </p:stCondLst>
                                        </p:cTn>
                                        <p:tgtEl>
                                          <p:spTgt spid="47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descr="F:\Mine Work\NIT_Goa_logo.png" id="477" name="Google Shape;477;p53"/>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478" name="Google Shape;478;p53"/>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479" name="Google Shape;479;p53"/>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 name="Google Shape;480;p53"/>
          <p:cNvSpPr/>
          <p:nvPr/>
        </p:nvSpPr>
        <p:spPr>
          <a:xfrm>
            <a:off x="3037243" y="151683"/>
            <a:ext cx="3962400"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LBW: LASER beam welding</a:t>
            </a:r>
            <a:endParaRPr sz="1800">
              <a:solidFill>
                <a:schemeClr val="lt1"/>
              </a:solidFill>
              <a:latin typeface="Arial"/>
              <a:ea typeface="Arial"/>
              <a:cs typeface="Arial"/>
              <a:sym typeface="Arial"/>
            </a:endParaRPr>
          </a:p>
        </p:txBody>
      </p:sp>
      <p:pic>
        <p:nvPicPr>
          <p:cNvPr descr="http://img.brainkart.com/extra/jUfW0PP.jpg" id="481" name="Google Shape;481;p53"/>
          <p:cNvPicPr preferRelativeResize="0"/>
          <p:nvPr/>
        </p:nvPicPr>
        <p:blipFill rotWithShape="1">
          <a:blip r:embed="rId5">
            <a:alphaModFix/>
          </a:blip>
          <a:srcRect b="0" l="0" r="0" t="0"/>
          <a:stretch/>
        </p:blipFill>
        <p:spPr>
          <a:xfrm>
            <a:off x="974860" y="960608"/>
            <a:ext cx="7194280" cy="5448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descr="F:\Mine Work\NIT_Goa_logo.png" id="486" name="Google Shape;486;p54"/>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487" name="Google Shape;487;p54"/>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488" name="Google Shape;488;p54"/>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 name="Google Shape;489;p54"/>
          <p:cNvSpPr/>
          <p:nvPr/>
        </p:nvSpPr>
        <p:spPr>
          <a:xfrm>
            <a:off x="3037243" y="151683"/>
            <a:ext cx="3962400"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applications</a:t>
            </a:r>
            <a:endParaRPr sz="1800">
              <a:solidFill>
                <a:schemeClr val="lt1"/>
              </a:solidFill>
              <a:latin typeface="Arial"/>
              <a:ea typeface="Arial"/>
              <a:cs typeface="Arial"/>
              <a:sym typeface="Arial"/>
            </a:endParaRPr>
          </a:p>
        </p:txBody>
      </p:sp>
      <p:pic>
        <p:nvPicPr>
          <p:cNvPr id="490" name="Google Shape;490;p54"/>
          <p:cNvPicPr preferRelativeResize="0"/>
          <p:nvPr/>
        </p:nvPicPr>
        <p:blipFill rotWithShape="1">
          <a:blip r:embed="rId5">
            <a:alphaModFix/>
          </a:blip>
          <a:srcRect b="28183" l="27196" r="27764" t="27773"/>
          <a:stretch/>
        </p:blipFill>
        <p:spPr>
          <a:xfrm>
            <a:off x="48490" y="1295400"/>
            <a:ext cx="9008325" cy="4953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descr="F:\Mine Work\NIT_Goa_logo.png" id="495" name="Google Shape;495;p55"/>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496" name="Google Shape;496;p55"/>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497" name="Google Shape;497;p55"/>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 name="Google Shape;498;p55"/>
          <p:cNvSpPr/>
          <p:nvPr/>
        </p:nvSpPr>
        <p:spPr>
          <a:xfrm>
            <a:off x="3037243" y="151683"/>
            <a:ext cx="3962400"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LBW: LASER beam welding</a:t>
            </a:r>
            <a:endParaRPr sz="1800">
              <a:solidFill>
                <a:schemeClr val="lt1"/>
              </a:solidFill>
              <a:latin typeface="Arial"/>
              <a:ea typeface="Arial"/>
              <a:cs typeface="Arial"/>
              <a:sym typeface="Arial"/>
            </a:endParaRPr>
          </a:p>
        </p:txBody>
      </p:sp>
      <p:pic>
        <p:nvPicPr>
          <p:cNvPr id="499" name="Google Shape;499;p55"/>
          <p:cNvPicPr preferRelativeResize="0"/>
          <p:nvPr/>
        </p:nvPicPr>
        <p:blipFill rotWithShape="1">
          <a:blip r:embed="rId5">
            <a:alphaModFix/>
          </a:blip>
          <a:srcRect b="5209" l="12519" r="12519" t="4166"/>
          <a:stretch/>
        </p:blipFill>
        <p:spPr>
          <a:xfrm>
            <a:off x="205661" y="922508"/>
            <a:ext cx="8732679" cy="593549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descr="F:\Mine Work\NIT_Goa_logo.png" id="504" name="Google Shape;504;p56"/>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505" name="Google Shape;505;p56"/>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506" name="Google Shape;506;p56"/>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 name="Google Shape;507;p56"/>
          <p:cNvSpPr/>
          <p:nvPr/>
        </p:nvSpPr>
        <p:spPr>
          <a:xfrm>
            <a:off x="3037243" y="151683"/>
            <a:ext cx="3962400"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Hybrid welding</a:t>
            </a:r>
            <a:endParaRPr sz="1800">
              <a:solidFill>
                <a:schemeClr val="lt1"/>
              </a:solidFill>
              <a:latin typeface="Arial"/>
              <a:ea typeface="Arial"/>
              <a:cs typeface="Arial"/>
              <a:sym typeface="Arial"/>
            </a:endParaRPr>
          </a:p>
        </p:txBody>
      </p:sp>
      <p:pic>
        <p:nvPicPr>
          <p:cNvPr descr="Laser Hybrid Welding | Find suppliers, processes &amp; material" id="508" name="Google Shape;508;p56"/>
          <p:cNvPicPr preferRelativeResize="0"/>
          <p:nvPr/>
        </p:nvPicPr>
        <p:blipFill rotWithShape="1">
          <a:blip r:embed="rId5">
            <a:alphaModFix/>
          </a:blip>
          <a:srcRect b="6699" l="0" r="0" t="0"/>
          <a:stretch/>
        </p:blipFill>
        <p:spPr>
          <a:xfrm>
            <a:off x="1231046" y="1005637"/>
            <a:ext cx="6681909" cy="5699963"/>
          </a:xfrm>
          <a:prstGeom prst="rect">
            <a:avLst/>
          </a:prstGeom>
          <a:noFill/>
          <a:ln>
            <a:noFill/>
          </a:ln>
        </p:spPr>
      </p:pic>
      <p:sp>
        <p:nvSpPr>
          <p:cNvPr id="509" name="Google Shape;509;p56"/>
          <p:cNvSpPr/>
          <p:nvPr/>
        </p:nvSpPr>
        <p:spPr>
          <a:xfrm>
            <a:off x="300240" y="1224128"/>
            <a:ext cx="8534400" cy="5262979"/>
          </a:xfrm>
          <a:prstGeom prst="rect">
            <a:avLst/>
          </a:prstGeom>
          <a:solidFill>
            <a:srgbClr val="00206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898989"/>
                </a:solidFill>
                <a:latin typeface="Arial Narrow"/>
                <a:ea typeface="Arial Narrow"/>
                <a:cs typeface="Arial Narrow"/>
                <a:sym typeface="Arial Narrow"/>
              </a:rPr>
              <a:t>Laser-Hybrid welding is a combination of a laser process and an arc welding process, usually gas metal arc welding (GMAW). </a:t>
            </a:r>
            <a:endParaRPr sz="2400">
              <a:solidFill>
                <a:srgbClr val="898989"/>
              </a:solidFill>
              <a:latin typeface="Arial Narrow"/>
              <a:ea typeface="Arial Narrow"/>
              <a:cs typeface="Arial Narrow"/>
              <a:sym typeface="Arial Narrow"/>
            </a:endParaRPr>
          </a:p>
          <a:p>
            <a:pPr indent="0" lvl="0" marL="0" marR="0" rtl="0" algn="l">
              <a:spcBef>
                <a:spcPts val="0"/>
              </a:spcBef>
              <a:spcAft>
                <a:spcPts val="0"/>
              </a:spcAft>
              <a:buNone/>
            </a:pPr>
            <a:r>
              <a:t/>
            </a:r>
            <a:endParaRPr sz="2400">
              <a:solidFill>
                <a:srgbClr val="898989"/>
              </a:solidFill>
              <a:latin typeface="Arial Narrow"/>
              <a:ea typeface="Arial Narrow"/>
              <a:cs typeface="Arial Narrow"/>
              <a:sym typeface="Arial Narrow"/>
            </a:endParaRPr>
          </a:p>
          <a:p>
            <a:pPr indent="0" lvl="0" marL="0" marR="0" rtl="0" algn="l">
              <a:spcBef>
                <a:spcPts val="0"/>
              </a:spcBef>
              <a:spcAft>
                <a:spcPts val="0"/>
              </a:spcAft>
              <a:buNone/>
            </a:pPr>
            <a:r>
              <a:t/>
            </a:r>
            <a:endParaRPr sz="2400">
              <a:solidFill>
                <a:srgbClr val="898989"/>
              </a:solidFill>
              <a:latin typeface="Arial Narrow"/>
              <a:ea typeface="Arial Narrow"/>
              <a:cs typeface="Arial Narrow"/>
              <a:sym typeface="Arial Narrow"/>
            </a:endParaRPr>
          </a:p>
          <a:p>
            <a:pPr indent="0" lvl="0" marL="0" marR="0" rtl="0" algn="l">
              <a:spcBef>
                <a:spcPts val="0"/>
              </a:spcBef>
              <a:spcAft>
                <a:spcPts val="0"/>
              </a:spcAft>
              <a:buNone/>
            </a:pPr>
            <a:r>
              <a:rPr lang="en-US" sz="2400">
                <a:solidFill>
                  <a:srgbClr val="898989"/>
                </a:solidFill>
                <a:latin typeface="Arial Narrow"/>
                <a:ea typeface="Arial Narrow"/>
                <a:cs typeface="Arial Narrow"/>
                <a:sym typeface="Arial Narrow"/>
              </a:rPr>
              <a:t>A focused laser beam and the GMAW arc work together in a shared weld pool.</a:t>
            </a:r>
            <a:endParaRPr/>
          </a:p>
          <a:p>
            <a:pPr indent="0" lvl="0" marL="0" marR="0" rtl="0" algn="l">
              <a:spcBef>
                <a:spcPts val="0"/>
              </a:spcBef>
              <a:spcAft>
                <a:spcPts val="0"/>
              </a:spcAft>
              <a:buNone/>
            </a:pPr>
            <a:r>
              <a:t/>
            </a:r>
            <a:endParaRPr sz="2400">
              <a:solidFill>
                <a:srgbClr val="898989"/>
              </a:solidFill>
              <a:latin typeface="Arial Narrow"/>
              <a:ea typeface="Arial Narrow"/>
              <a:cs typeface="Arial Narrow"/>
              <a:sym typeface="Arial Narrow"/>
            </a:endParaRPr>
          </a:p>
          <a:p>
            <a:pPr indent="0" lvl="0" marL="0" marR="0" rtl="0" algn="l">
              <a:spcBef>
                <a:spcPts val="0"/>
              </a:spcBef>
              <a:spcAft>
                <a:spcPts val="0"/>
              </a:spcAft>
              <a:buNone/>
            </a:pPr>
            <a:r>
              <a:t/>
            </a:r>
            <a:endParaRPr sz="2400">
              <a:solidFill>
                <a:srgbClr val="898989"/>
              </a:solidFill>
              <a:latin typeface="Arial Narrow"/>
              <a:ea typeface="Arial Narrow"/>
              <a:cs typeface="Arial Narrow"/>
              <a:sym typeface="Arial Narrow"/>
            </a:endParaRPr>
          </a:p>
          <a:p>
            <a:pPr indent="0" lvl="0" marL="0" marR="0" rtl="0" algn="l">
              <a:spcBef>
                <a:spcPts val="0"/>
              </a:spcBef>
              <a:spcAft>
                <a:spcPts val="0"/>
              </a:spcAft>
              <a:buNone/>
            </a:pPr>
            <a:r>
              <a:rPr lang="en-US" sz="2400">
                <a:solidFill>
                  <a:srgbClr val="898989"/>
                </a:solidFill>
                <a:latin typeface="Arial Narrow"/>
                <a:ea typeface="Arial Narrow"/>
                <a:cs typeface="Arial Narrow"/>
                <a:sym typeface="Arial Narrow"/>
              </a:rPr>
              <a:t>The filler material is introduced via the GMAW process. </a:t>
            </a:r>
            <a:endParaRPr sz="2400">
              <a:solidFill>
                <a:srgbClr val="898989"/>
              </a:solidFill>
              <a:latin typeface="Arial Narrow"/>
              <a:ea typeface="Arial Narrow"/>
              <a:cs typeface="Arial Narrow"/>
              <a:sym typeface="Arial Narrow"/>
            </a:endParaRPr>
          </a:p>
          <a:p>
            <a:pPr indent="0" lvl="0" marL="0" marR="0" rtl="0" algn="l">
              <a:spcBef>
                <a:spcPts val="0"/>
              </a:spcBef>
              <a:spcAft>
                <a:spcPts val="0"/>
              </a:spcAft>
              <a:buNone/>
            </a:pPr>
            <a:r>
              <a:t/>
            </a:r>
            <a:endParaRPr sz="2400">
              <a:solidFill>
                <a:srgbClr val="898989"/>
              </a:solidFill>
              <a:latin typeface="Arial Narrow"/>
              <a:ea typeface="Arial Narrow"/>
              <a:cs typeface="Arial Narrow"/>
              <a:sym typeface="Arial Narrow"/>
            </a:endParaRPr>
          </a:p>
          <a:p>
            <a:pPr indent="0" lvl="0" marL="0" marR="0" rtl="0" algn="l">
              <a:spcBef>
                <a:spcPts val="0"/>
              </a:spcBef>
              <a:spcAft>
                <a:spcPts val="0"/>
              </a:spcAft>
              <a:buNone/>
            </a:pPr>
            <a:r>
              <a:t/>
            </a:r>
            <a:endParaRPr sz="2400">
              <a:solidFill>
                <a:srgbClr val="898989"/>
              </a:solidFill>
              <a:latin typeface="Arial Narrow"/>
              <a:ea typeface="Arial Narrow"/>
              <a:cs typeface="Arial Narrow"/>
              <a:sym typeface="Arial Narrow"/>
            </a:endParaRPr>
          </a:p>
          <a:p>
            <a:pPr indent="0" lvl="0" marL="0" marR="0" rtl="0" algn="l">
              <a:spcBef>
                <a:spcPts val="0"/>
              </a:spcBef>
              <a:spcAft>
                <a:spcPts val="0"/>
              </a:spcAft>
              <a:buNone/>
            </a:pPr>
            <a:r>
              <a:rPr lang="en-US" sz="2400">
                <a:solidFill>
                  <a:srgbClr val="898989"/>
                </a:solidFill>
                <a:latin typeface="Arial Narrow"/>
                <a:ea typeface="Arial Narrow"/>
                <a:cs typeface="Arial Narrow"/>
                <a:sym typeface="Arial Narrow"/>
              </a:rPr>
              <a:t>The interaction between the laser process and the GMAW process creates an extremely stable welding process with a high deposition rate and a high degree of thermal efficiency.</a:t>
            </a:r>
            <a:endParaRPr sz="2400">
              <a:solidFill>
                <a:schemeClr val="dk1"/>
              </a:solidFill>
              <a:latin typeface="Arial Narrow"/>
              <a:ea typeface="Arial Narrow"/>
              <a:cs typeface="Arial Narrow"/>
              <a:sym typeface="Arial Narr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500"/>
                                        <p:tgtEl>
                                          <p:spTgt spid="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descr="F:\Mine Work\NIT_Goa_logo.png" id="514" name="Google Shape;514;p57"/>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515" name="Google Shape;515;p57"/>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516" name="Google Shape;516;p57"/>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57"/>
          <p:cNvSpPr/>
          <p:nvPr/>
        </p:nvSpPr>
        <p:spPr>
          <a:xfrm>
            <a:off x="3048000" y="96519"/>
            <a:ext cx="3363557"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Oxyacetylene welding</a:t>
            </a:r>
            <a:endParaRPr sz="1800">
              <a:solidFill>
                <a:schemeClr val="lt1"/>
              </a:solidFill>
              <a:latin typeface="Arial"/>
              <a:ea typeface="Arial"/>
              <a:cs typeface="Arial"/>
              <a:sym typeface="Arial"/>
            </a:endParaRPr>
          </a:p>
        </p:txBody>
      </p:sp>
      <p:pic>
        <p:nvPicPr>
          <p:cNvPr descr="Gas Welding : Principle, Working, Equipment, Application, Advantages and  Disadvantages - mech4study" id="518" name="Google Shape;518;p57"/>
          <p:cNvPicPr preferRelativeResize="0"/>
          <p:nvPr/>
        </p:nvPicPr>
        <p:blipFill rotWithShape="1">
          <a:blip r:embed="rId5">
            <a:alphaModFix/>
          </a:blip>
          <a:srcRect b="0" l="0" r="0" t="0"/>
          <a:stretch/>
        </p:blipFill>
        <p:spPr>
          <a:xfrm>
            <a:off x="422560" y="1005312"/>
            <a:ext cx="8263982" cy="5727998"/>
          </a:xfrm>
          <a:prstGeom prst="rect">
            <a:avLst/>
          </a:prstGeom>
          <a:noFill/>
          <a:ln>
            <a:noFill/>
          </a:ln>
        </p:spPr>
      </p:pic>
      <p:sp>
        <p:nvSpPr>
          <p:cNvPr id="519" name="Google Shape;519;p57"/>
          <p:cNvSpPr/>
          <p:nvPr/>
        </p:nvSpPr>
        <p:spPr>
          <a:xfrm>
            <a:off x="120456" y="1295400"/>
            <a:ext cx="8868189" cy="4893647"/>
          </a:xfrm>
          <a:prstGeom prst="rect">
            <a:avLst/>
          </a:prstGeom>
          <a:solidFill>
            <a:srgbClr val="93895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33333"/>
                </a:solidFill>
                <a:latin typeface="Pragati Narrow"/>
                <a:ea typeface="Pragati Narrow"/>
                <a:cs typeface="Pragati Narrow"/>
                <a:sym typeface="Pragati Narrow"/>
              </a:rPr>
              <a:t>Application of gas welding</a:t>
            </a:r>
            <a:endParaRPr/>
          </a:p>
          <a:p>
            <a:pPr indent="0" lvl="0" marL="0" marR="0" rtl="0" algn="l">
              <a:spcBef>
                <a:spcPts val="0"/>
              </a:spcBef>
              <a:spcAft>
                <a:spcPts val="0"/>
              </a:spcAft>
              <a:buNone/>
            </a:pPr>
            <a:r>
              <a:rPr lang="en-US" sz="2400">
                <a:solidFill>
                  <a:srgbClr val="151515"/>
                </a:solidFill>
                <a:latin typeface="Lora"/>
                <a:ea typeface="Lora"/>
                <a:cs typeface="Lora"/>
                <a:sym typeface="Lora"/>
              </a:rPr>
              <a:t>Gas welding is used in a variety of industries. Here is a list of some of the most common applications of gas welding.</a:t>
            </a:r>
            <a:endParaRPr/>
          </a:p>
          <a:p>
            <a:pPr indent="0" lvl="0" marL="0" marR="0" rtl="0" algn="l">
              <a:spcBef>
                <a:spcPts val="0"/>
              </a:spcBef>
              <a:spcAft>
                <a:spcPts val="0"/>
              </a:spcAft>
              <a:buNone/>
            </a:pPr>
            <a:r>
              <a:rPr b="1" i="1" lang="en-US" sz="2400">
                <a:solidFill>
                  <a:srgbClr val="151515"/>
                </a:solidFill>
                <a:latin typeface="Lora"/>
                <a:ea typeface="Lora"/>
                <a:cs typeface="Lora"/>
                <a:sym typeface="Lora"/>
              </a:rPr>
              <a:t>Repair works:</a:t>
            </a:r>
            <a:r>
              <a:rPr lang="en-US" sz="2400">
                <a:solidFill>
                  <a:srgbClr val="151515"/>
                </a:solidFill>
                <a:latin typeface="Lora"/>
                <a:ea typeface="Lora"/>
                <a:cs typeface="Lora"/>
                <a:sym typeface="Lora"/>
              </a:rPr>
              <a:t> One of the most common applications of gas welding is for repair works.</a:t>
            </a:r>
            <a:endParaRPr/>
          </a:p>
          <a:p>
            <a:pPr indent="0" lvl="0" marL="0" marR="0" rtl="0" algn="l">
              <a:spcBef>
                <a:spcPts val="0"/>
              </a:spcBef>
              <a:spcAft>
                <a:spcPts val="0"/>
              </a:spcAft>
              <a:buNone/>
            </a:pPr>
            <a:r>
              <a:rPr b="1" i="1" lang="en-US" sz="2400">
                <a:solidFill>
                  <a:srgbClr val="151515"/>
                </a:solidFill>
                <a:latin typeface="Lora"/>
                <a:ea typeface="Lora"/>
                <a:cs typeface="Lora"/>
                <a:sym typeface="Lora"/>
              </a:rPr>
              <a:t>Fabrication of sheet metal:</a:t>
            </a:r>
            <a:r>
              <a:rPr lang="en-US" sz="2400">
                <a:solidFill>
                  <a:srgbClr val="151515"/>
                </a:solidFill>
                <a:latin typeface="Lora"/>
                <a:ea typeface="Lora"/>
                <a:cs typeface="Lora"/>
                <a:sym typeface="Lora"/>
              </a:rPr>
              <a:t> Thin to medium sheet metals are easily weld using gas welding.</a:t>
            </a:r>
            <a:endParaRPr/>
          </a:p>
          <a:p>
            <a:pPr indent="0" lvl="0" marL="0" marR="0" rtl="0" algn="l">
              <a:spcBef>
                <a:spcPts val="0"/>
              </a:spcBef>
              <a:spcAft>
                <a:spcPts val="0"/>
              </a:spcAft>
              <a:buNone/>
            </a:pPr>
            <a:r>
              <a:rPr b="1" i="1" lang="en-US" sz="2400">
                <a:solidFill>
                  <a:srgbClr val="151515"/>
                </a:solidFill>
                <a:latin typeface="Lora"/>
                <a:ea typeface="Lora"/>
                <a:cs typeface="Lora"/>
                <a:sym typeface="Lora"/>
              </a:rPr>
              <a:t>Aircraft industry:</a:t>
            </a:r>
            <a:r>
              <a:rPr lang="en-US" sz="2400">
                <a:solidFill>
                  <a:srgbClr val="151515"/>
                </a:solidFill>
                <a:latin typeface="Lora"/>
                <a:ea typeface="Lora"/>
                <a:cs typeface="Lora"/>
                <a:sym typeface="Lora"/>
              </a:rPr>
              <a:t> Oxy-Acetylene welding is used in joining various aircraft parts.</a:t>
            </a:r>
            <a:endParaRPr/>
          </a:p>
          <a:p>
            <a:pPr indent="0" lvl="0" marL="0" marR="0" rtl="0" algn="l">
              <a:spcBef>
                <a:spcPts val="0"/>
              </a:spcBef>
              <a:spcAft>
                <a:spcPts val="0"/>
              </a:spcAft>
              <a:buNone/>
            </a:pPr>
            <a:r>
              <a:rPr b="1" i="1" lang="en-US" sz="2400">
                <a:solidFill>
                  <a:srgbClr val="151515"/>
                </a:solidFill>
                <a:latin typeface="Lora"/>
                <a:ea typeface="Lora"/>
                <a:cs typeface="Lora"/>
                <a:sym typeface="Lora"/>
              </a:rPr>
              <a:t>Automotive industry:</a:t>
            </a:r>
            <a:r>
              <a:rPr lang="en-US" sz="2400">
                <a:solidFill>
                  <a:srgbClr val="151515"/>
                </a:solidFill>
                <a:latin typeface="Lora"/>
                <a:ea typeface="Lora"/>
                <a:cs typeface="Lora"/>
                <a:sym typeface="Lora"/>
              </a:rPr>
              <a:t> Used to weld parts of the frame and the chassis.</a:t>
            </a:r>
            <a:endParaRPr/>
          </a:p>
          <a:p>
            <a:pPr indent="0" lvl="0" marL="0" marR="0" rtl="0" algn="l">
              <a:spcBef>
                <a:spcPts val="0"/>
              </a:spcBef>
              <a:spcAft>
                <a:spcPts val="0"/>
              </a:spcAft>
              <a:buNone/>
            </a:pPr>
            <a:r>
              <a:rPr b="1" i="1" lang="en-US" sz="2400">
                <a:solidFill>
                  <a:srgbClr val="151515"/>
                </a:solidFill>
                <a:latin typeface="Lora"/>
                <a:ea typeface="Lora"/>
                <a:cs typeface="Lora"/>
                <a:sym typeface="Lora"/>
              </a:rPr>
              <a:t>Joining High carbon Steel:</a:t>
            </a:r>
            <a:r>
              <a:rPr lang="en-US" sz="2400">
                <a:solidFill>
                  <a:srgbClr val="151515"/>
                </a:solidFill>
                <a:latin typeface="Lora"/>
                <a:ea typeface="Lora"/>
                <a:cs typeface="Lora"/>
                <a:sym typeface="Lora"/>
              </a:rPr>
              <a:t> Gas welding is very effective in melting high carbon steel.</a:t>
            </a:r>
            <a:endParaRPr b="0" sz="2400">
              <a:solidFill>
                <a:srgbClr val="151515"/>
              </a:solidFill>
              <a:latin typeface="Lora"/>
              <a:ea typeface="Lora"/>
              <a:cs typeface="Lora"/>
              <a:sym typeface="Lor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500"/>
                                        <p:tgtEl>
                                          <p:spTgt spid="5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descr="F:\Mine Work\NIT_Goa_logo.png" id="524" name="Google Shape;524;p58"/>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525" name="Google Shape;525;p58"/>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526" name="Google Shape;526;p58"/>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 name="Google Shape;527;p58"/>
          <p:cNvSpPr/>
          <p:nvPr/>
        </p:nvSpPr>
        <p:spPr>
          <a:xfrm>
            <a:off x="3048000" y="96519"/>
            <a:ext cx="3363557"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Oxyacetylene welding</a:t>
            </a:r>
            <a:endParaRPr sz="1800">
              <a:solidFill>
                <a:schemeClr val="lt1"/>
              </a:solidFill>
              <a:latin typeface="Arial"/>
              <a:ea typeface="Arial"/>
              <a:cs typeface="Arial"/>
              <a:sym typeface="Arial"/>
            </a:endParaRPr>
          </a:p>
        </p:txBody>
      </p:sp>
      <p:pic>
        <p:nvPicPr>
          <p:cNvPr descr="Gas Welding : Principle, Working, Equipment, Application, Advantages and  Disadvantages - mech4study" id="528" name="Google Shape;528;p58"/>
          <p:cNvPicPr preferRelativeResize="0"/>
          <p:nvPr/>
        </p:nvPicPr>
        <p:blipFill rotWithShape="1">
          <a:blip r:embed="rId5">
            <a:alphaModFix/>
          </a:blip>
          <a:srcRect b="0" l="0" r="0" t="0"/>
          <a:stretch/>
        </p:blipFill>
        <p:spPr>
          <a:xfrm>
            <a:off x="422560" y="1005312"/>
            <a:ext cx="8263982" cy="5727998"/>
          </a:xfrm>
          <a:prstGeom prst="rect">
            <a:avLst/>
          </a:prstGeom>
          <a:noFill/>
          <a:ln>
            <a:noFill/>
          </a:ln>
        </p:spPr>
      </p:pic>
      <p:sp>
        <p:nvSpPr>
          <p:cNvPr id="529" name="Google Shape;529;p58"/>
          <p:cNvSpPr/>
          <p:nvPr/>
        </p:nvSpPr>
        <p:spPr>
          <a:xfrm>
            <a:off x="211151" y="1295400"/>
            <a:ext cx="8686800" cy="4708981"/>
          </a:xfrm>
          <a:prstGeom prst="rect">
            <a:avLst/>
          </a:pr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333333"/>
                </a:solidFill>
                <a:latin typeface="Pragati Narrow"/>
                <a:ea typeface="Pragati Narrow"/>
                <a:cs typeface="Pragati Narrow"/>
                <a:sym typeface="Pragati Narrow"/>
              </a:rPr>
              <a:t>Advantages of gas welding</a:t>
            </a:r>
            <a:endParaRPr/>
          </a:p>
          <a:p>
            <a:pPr indent="0" lvl="0" marL="0" marR="0" rtl="0" algn="l">
              <a:spcBef>
                <a:spcPts val="0"/>
              </a:spcBef>
              <a:spcAft>
                <a:spcPts val="0"/>
              </a:spcAft>
              <a:buNone/>
            </a:pPr>
            <a:r>
              <a:rPr lang="en-US" sz="2000">
                <a:solidFill>
                  <a:srgbClr val="151515"/>
                </a:solidFill>
                <a:latin typeface="Lora"/>
                <a:ea typeface="Lora"/>
                <a:cs typeface="Lora"/>
                <a:sym typeface="Lora"/>
              </a:rPr>
              <a:t>Certain key features of gas welding make it so popular in the field. We will discuss some of them here.</a:t>
            </a:r>
            <a:endParaRPr/>
          </a:p>
          <a:p>
            <a:pPr indent="0" lvl="0" marL="0" marR="0" rtl="0" algn="l">
              <a:spcBef>
                <a:spcPts val="0"/>
              </a:spcBef>
              <a:spcAft>
                <a:spcPts val="0"/>
              </a:spcAft>
              <a:buNone/>
            </a:pPr>
            <a:r>
              <a:rPr b="1" i="1" lang="en-US" sz="2000">
                <a:solidFill>
                  <a:srgbClr val="151515"/>
                </a:solidFill>
                <a:latin typeface="Lora"/>
                <a:ea typeface="Lora"/>
                <a:cs typeface="Lora"/>
                <a:sym typeface="Lora"/>
              </a:rPr>
              <a:t>Weld ferrous and non-ferrous metals:</a:t>
            </a:r>
            <a:r>
              <a:rPr lang="en-US" sz="2000">
                <a:solidFill>
                  <a:srgbClr val="151515"/>
                </a:solidFill>
                <a:latin typeface="Lora"/>
                <a:ea typeface="Lora"/>
                <a:cs typeface="Lora"/>
                <a:sym typeface="Lora"/>
              </a:rPr>
              <a:t> One of the great strengths of gas welding is that it can weld non-ferrous and ferrous metals together.</a:t>
            </a:r>
            <a:endParaRPr/>
          </a:p>
          <a:p>
            <a:pPr indent="0" lvl="0" marL="0" marR="0" rtl="0" algn="l">
              <a:spcBef>
                <a:spcPts val="0"/>
              </a:spcBef>
              <a:spcAft>
                <a:spcPts val="0"/>
              </a:spcAft>
              <a:buNone/>
            </a:pPr>
            <a:r>
              <a:rPr b="1" i="1" lang="en-US" sz="2000">
                <a:solidFill>
                  <a:srgbClr val="151515"/>
                </a:solidFill>
                <a:latin typeface="Lora"/>
                <a:ea typeface="Lora"/>
                <a:cs typeface="Lora"/>
                <a:sym typeface="Lora"/>
              </a:rPr>
              <a:t>No requirement for electricity:</a:t>
            </a:r>
            <a:r>
              <a:rPr lang="en-US" sz="2000">
                <a:solidFill>
                  <a:srgbClr val="151515"/>
                </a:solidFill>
                <a:latin typeface="Lora"/>
                <a:ea typeface="Lora"/>
                <a:cs typeface="Lora"/>
                <a:sym typeface="Lora"/>
              </a:rPr>
              <a:t> When we compare gas welding to the other popular weld methods like arc welding, gas welding does not require any electricity to operate. Hence, you can use gas welding in places that do not have access to electricity.</a:t>
            </a:r>
            <a:endParaRPr/>
          </a:p>
          <a:p>
            <a:pPr indent="0" lvl="0" marL="0" marR="0" rtl="0" algn="l">
              <a:spcBef>
                <a:spcPts val="0"/>
              </a:spcBef>
              <a:spcAft>
                <a:spcPts val="0"/>
              </a:spcAft>
              <a:buNone/>
            </a:pPr>
            <a:r>
              <a:rPr b="1" i="1" lang="en-US" sz="2000">
                <a:solidFill>
                  <a:srgbClr val="151515"/>
                </a:solidFill>
                <a:latin typeface="Lora"/>
                <a:ea typeface="Lora"/>
                <a:cs typeface="Lora"/>
                <a:sym typeface="Lora"/>
              </a:rPr>
              <a:t>Cheap Equipment costs:</a:t>
            </a:r>
            <a:r>
              <a:rPr lang="en-US" sz="2000">
                <a:solidFill>
                  <a:srgbClr val="151515"/>
                </a:solidFill>
                <a:latin typeface="Lora"/>
                <a:ea typeface="Lora"/>
                <a:cs typeface="Lora"/>
                <a:sym typeface="Lora"/>
              </a:rPr>
              <a:t> The initial capital for gas welding is very low as it doesn’t require specialized machinery.</a:t>
            </a:r>
            <a:endParaRPr/>
          </a:p>
          <a:p>
            <a:pPr indent="0" lvl="0" marL="0" marR="0" rtl="0" algn="l">
              <a:spcBef>
                <a:spcPts val="0"/>
              </a:spcBef>
              <a:spcAft>
                <a:spcPts val="0"/>
              </a:spcAft>
              <a:buNone/>
            </a:pPr>
            <a:r>
              <a:rPr b="1" i="1" lang="en-US" sz="2000">
                <a:solidFill>
                  <a:srgbClr val="151515"/>
                </a:solidFill>
                <a:latin typeface="Lora"/>
                <a:ea typeface="Lora"/>
                <a:cs typeface="Lora"/>
                <a:sym typeface="Lora"/>
              </a:rPr>
              <a:t>Doesn’t require specialized labor:</a:t>
            </a:r>
            <a:r>
              <a:rPr lang="en-US" sz="2000">
                <a:solidFill>
                  <a:srgbClr val="151515"/>
                </a:solidFill>
                <a:latin typeface="Lora"/>
                <a:ea typeface="Lora"/>
                <a:cs typeface="Lora"/>
                <a:sym typeface="Lora"/>
              </a:rPr>
              <a:t> Gas welding doesn’t require highly specialized labor. This makes it easier to find gas welders, as well as keeps the labor charge low.</a:t>
            </a:r>
            <a:endParaRPr/>
          </a:p>
          <a:p>
            <a:pPr indent="0" lvl="0" marL="0" marR="0" rtl="0" algn="l">
              <a:spcBef>
                <a:spcPts val="0"/>
              </a:spcBef>
              <a:spcAft>
                <a:spcPts val="0"/>
              </a:spcAft>
              <a:buNone/>
            </a:pPr>
            <a:r>
              <a:rPr b="1" i="1" lang="en-US" sz="2000">
                <a:solidFill>
                  <a:srgbClr val="151515"/>
                </a:solidFill>
                <a:latin typeface="Lora"/>
                <a:ea typeface="Lora"/>
                <a:cs typeface="Lora"/>
                <a:sym typeface="Lora"/>
              </a:rPr>
              <a:t>Portable equipment:</a:t>
            </a:r>
            <a:r>
              <a:rPr lang="en-US" sz="2000">
                <a:solidFill>
                  <a:srgbClr val="151515"/>
                </a:solidFill>
                <a:latin typeface="Lora"/>
                <a:ea typeface="Lora"/>
                <a:cs typeface="Lora"/>
                <a:sym typeface="Lora"/>
              </a:rPr>
              <a:t> The whole setup for Gas Welding is easily portable.</a:t>
            </a:r>
            <a:endParaRPr b="0" sz="2000">
              <a:solidFill>
                <a:srgbClr val="151515"/>
              </a:solidFill>
              <a:latin typeface="Lora"/>
              <a:ea typeface="Lora"/>
              <a:cs typeface="Lora"/>
              <a:sym typeface="Lor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descr="F:\Mine Work\NIT_Goa_logo.png" id="534" name="Google Shape;534;p59"/>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535" name="Google Shape;535;p59"/>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536" name="Google Shape;536;p59"/>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7" name="Google Shape;537;p59"/>
          <p:cNvSpPr/>
          <p:nvPr/>
        </p:nvSpPr>
        <p:spPr>
          <a:xfrm>
            <a:off x="3048000" y="96519"/>
            <a:ext cx="3363557"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Oxyacetylene welding</a:t>
            </a:r>
            <a:endParaRPr sz="1800">
              <a:solidFill>
                <a:schemeClr val="lt1"/>
              </a:solidFill>
              <a:latin typeface="Arial"/>
              <a:ea typeface="Arial"/>
              <a:cs typeface="Arial"/>
              <a:sym typeface="Arial"/>
            </a:endParaRPr>
          </a:p>
        </p:txBody>
      </p:sp>
      <p:pic>
        <p:nvPicPr>
          <p:cNvPr descr="Gas Welding : Principle, Working, Equipment, Application, Advantages and  Disadvantages - mech4study" id="538" name="Google Shape;538;p59"/>
          <p:cNvPicPr preferRelativeResize="0"/>
          <p:nvPr/>
        </p:nvPicPr>
        <p:blipFill rotWithShape="1">
          <a:blip r:embed="rId5">
            <a:alphaModFix/>
          </a:blip>
          <a:srcRect b="0" l="0" r="0" t="0"/>
          <a:stretch/>
        </p:blipFill>
        <p:spPr>
          <a:xfrm>
            <a:off x="422560" y="1005312"/>
            <a:ext cx="8263982" cy="5727998"/>
          </a:xfrm>
          <a:prstGeom prst="rect">
            <a:avLst/>
          </a:prstGeom>
          <a:noFill/>
          <a:ln>
            <a:noFill/>
          </a:ln>
        </p:spPr>
      </p:pic>
      <p:sp>
        <p:nvSpPr>
          <p:cNvPr id="539" name="Google Shape;539;p59"/>
          <p:cNvSpPr/>
          <p:nvPr/>
        </p:nvSpPr>
        <p:spPr>
          <a:xfrm>
            <a:off x="228600" y="1905000"/>
            <a:ext cx="8686800" cy="3170099"/>
          </a:xfrm>
          <a:prstGeom prst="rect">
            <a:avLst/>
          </a:pr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333333"/>
                </a:solidFill>
                <a:latin typeface="Pragati Narrow"/>
                <a:ea typeface="Pragati Narrow"/>
                <a:cs typeface="Pragati Narrow"/>
                <a:sym typeface="Pragati Narrow"/>
              </a:rPr>
              <a:t>Disadvantages of gas welding</a:t>
            </a:r>
            <a:endParaRPr/>
          </a:p>
          <a:p>
            <a:pPr indent="0" lvl="0" marL="0" marR="0" rtl="0" algn="l">
              <a:spcBef>
                <a:spcPts val="0"/>
              </a:spcBef>
              <a:spcAft>
                <a:spcPts val="0"/>
              </a:spcAft>
              <a:buNone/>
            </a:pPr>
            <a:r>
              <a:rPr b="1" lang="en-US" sz="2000">
                <a:solidFill>
                  <a:srgbClr val="333333"/>
                </a:solidFill>
                <a:latin typeface="Pragati Narrow"/>
                <a:ea typeface="Pragati Narrow"/>
                <a:cs typeface="Pragati Narrow"/>
                <a:sym typeface="Pragati Narrow"/>
              </a:rPr>
              <a:t>The popular term “no one-size-fits-all” is true for gas welding too. These are some of the disadvantages of using gas welding. These include:</a:t>
            </a:r>
            <a:endParaRPr/>
          </a:p>
          <a:p>
            <a:pPr indent="0" lvl="0" marL="0" marR="0" rtl="0" algn="l">
              <a:spcBef>
                <a:spcPts val="0"/>
              </a:spcBef>
              <a:spcAft>
                <a:spcPts val="0"/>
              </a:spcAft>
              <a:buNone/>
            </a:pPr>
            <a:r>
              <a:t/>
            </a:r>
            <a:endParaRPr b="1" sz="2000">
              <a:solidFill>
                <a:srgbClr val="333333"/>
              </a:solidFill>
              <a:latin typeface="Pragati Narrow"/>
              <a:ea typeface="Pragati Narrow"/>
              <a:cs typeface="Pragati Narrow"/>
              <a:sym typeface="Pragati Narrow"/>
            </a:endParaRPr>
          </a:p>
          <a:p>
            <a:pPr indent="0" lvl="0" marL="0" marR="0" rtl="0" algn="l">
              <a:spcBef>
                <a:spcPts val="0"/>
              </a:spcBef>
              <a:spcAft>
                <a:spcPts val="0"/>
              </a:spcAft>
              <a:buNone/>
            </a:pPr>
            <a:r>
              <a:rPr b="1" lang="en-US" sz="2000">
                <a:solidFill>
                  <a:srgbClr val="333333"/>
                </a:solidFill>
                <a:latin typeface="Pragati Narrow"/>
                <a:ea typeface="Pragati Narrow"/>
                <a:cs typeface="Pragati Narrow"/>
                <a:sym typeface="Pragati Narrow"/>
              </a:rPr>
              <a:t>Not suitable for thick sections</a:t>
            </a:r>
            <a:endParaRPr/>
          </a:p>
          <a:p>
            <a:pPr indent="0" lvl="0" marL="0" marR="0" rtl="0" algn="l">
              <a:spcBef>
                <a:spcPts val="0"/>
              </a:spcBef>
              <a:spcAft>
                <a:spcPts val="0"/>
              </a:spcAft>
              <a:buNone/>
            </a:pPr>
            <a:r>
              <a:rPr b="1" lang="en-US" sz="2000">
                <a:solidFill>
                  <a:srgbClr val="333333"/>
                </a:solidFill>
                <a:latin typeface="Pragati Narrow"/>
                <a:ea typeface="Pragati Narrow"/>
                <a:cs typeface="Pragati Narrow"/>
                <a:sym typeface="Pragati Narrow"/>
              </a:rPr>
              <a:t>Cannot be used for high strength steel</a:t>
            </a:r>
            <a:endParaRPr/>
          </a:p>
          <a:p>
            <a:pPr indent="0" lvl="0" marL="0" marR="0" rtl="0" algn="l">
              <a:spcBef>
                <a:spcPts val="0"/>
              </a:spcBef>
              <a:spcAft>
                <a:spcPts val="0"/>
              </a:spcAft>
              <a:buNone/>
            </a:pPr>
            <a:r>
              <a:rPr b="1" lang="en-US" sz="2000">
                <a:solidFill>
                  <a:srgbClr val="333333"/>
                </a:solidFill>
                <a:latin typeface="Pragati Narrow"/>
                <a:ea typeface="Pragati Narrow"/>
                <a:cs typeface="Pragati Narrow"/>
                <a:sym typeface="Pragati Narrow"/>
              </a:rPr>
              <a:t>The slow rate of heating</a:t>
            </a:r>
            <a:endParaRPr/>
          </a:p>
          <a:p>
            <a:pPr indent="0" lvl="0" marL="0" marR="0" rtl="0" algn="l">
              <a:spcBef>
                <a:spcPts val="0"/>
              </a:spcBef>
              <a:spcAft>
                <a:spcPts val="0"/>
              </a:spcAft>
              <a:buNone/>
            </a:pPr>
            <a:r>
              <a:rPr b="1" lang="en-US" sz="2000">
                <a:solidFill>
                  <a:srgbClr val="333333"/>
                </a:solidFill>
                <a:latin typeface="Pragati Narrow"/>
                <a:ea typeface="Pragati Narrow"/>
                <a:cs typeface="Pragati Narrow"/>
                <a:sym typeface="Pragati Narrow"/>
              </a:rPr>
              <a:t>Cannot reach the temperatures of arc welding</a:t>
            </a:r>
            <a:endParaRPr/>
          </a:p>
          <a:p>
            <a:pPr indent="0" lvl="0" marL="0" marR="0" rtl="0" algn="l">
              <a:spcBef>
                <a:spcPts val="0"/>
              </a:spcBef>
              <a:spcAft>
                <a:spcPts val="0"/>
              </a:spcAft>
              <a:buNone/>
            </a:pPr>
            <a:r>
              <a:rPr b="1" lang="en-US" sz="2000">
                <a:solidFill>
                  <a:srgbClr val="333333"/>
                </a:solidFill>
                <a:latin typeface="Pragati Narrow"/>
                <a:ea typeface="Pragati Narrow"/>
                <a:cs typeface="Pragati Narrow"/>
                <a:sym typeface="Pragati Narrow"/>
              </a:rPr>
              <a:t>Doesn’t have a dedicated flux shielding system</a:t>
            </a:r>
            <a:endParaRPr b="0" sz="2000">
              <a:solidFill>
                <a:srgbClr val="151515"/>
              </a:solidFill>
              <a:latin typeface="Lora"/>
              <a:ea typeface="Lora"/>
              <a:cs typeface="Lora"/>
              <a:sym typeface="Lor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descr="F:\Mine Work\NIT_Goa_logo.png" id="544" name="Google Shape;544;p60"/>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545" name="Google Shape;545;p60"/>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546" name="Google Shape;546;p60"/>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 name="Google Shape;547;p60"/>
          <p:cNvSpPr/>
          <p:nvPr/>
        </p:nvSpPr>
        <p:spPr>
          <a:xfrm>
            <a:off x="1447800" y="96519"/>
            <a:ext cx="6477000"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Flames: Oxyacetylene welding</a:t>
            </a:r>
            <a:endParaRPr sz="1800">
              <a:solidFill>
                <a:schemeClr val="lt1"/>
              </a:solidFill>
              <a:latin typeface="Arial"/>
              <a:ea typeface="Arial"/>
              <a:cs typeface="Arial"/>
              <a:sym typeface="Arial"/>
            </a:endParaRPr>
          </a:p>
        </p:txBody>
      </p:sp>
      <p:pic>
        <p:nvPicPr>
          <p:cNvPr descr="WELDING WORKSHOP: TYPES OF WELDING FLAMES" id="548" name="Google Shape;548;p60"/>
          <p:cNvPicPr preferRelativeResize="0"/>
          <p:nvPr/>
        </p:nvPicPr>
        <p:blipFill rotWithShape="1">
          <a:blip r:embed="rId5">
            <a:alphaModFix/>
          </a:blip>
          <a:srcRect b="0" l="0" r="0" t="0"/>
          <a:stretch/>
        </p:blipFill>
        <p:spPr>
          <a:xfrm>
            <a:off x="152400" y="1545346"/>
            <a:ext cx="8825345" cy="463565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descr="F:\Mine Work\NIT_Goa_logo.png" id="553" name="Google Shape;553;p61"/>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554" name="Google Shape;554;p61"/>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555" name="Google Shape;555;p61"/>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 name="Google Shape;556;p61"/>
          <p:cNvSpPr/>
          <p:nvPr/>
        </p:nvSpPr>
        <p:spPr>
          <a:xfrm>
            <a:off x="3037243" y="151683"/>
            <a:ext cx="3962400"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Friction stir welding</a:t>
            </a:r>
            <a:endParaRPr sz="1800">
              <a:solidFill>
                <a:schemeClr val="lt1"/>
              </a:solidFill>
              <a:latin typeface="Arial"/>
              <a:ea typeface="Arial"/>
              <a:cs typeface="Arial"/>
              <a:sym typeface="Arial"/>
            </a:endParaRPr>
          </a:p>
        </p:txBody>
      </p:sp>
      <p:pic>
        <p:nvPicPr>
          <p:cNvPr descr="What is friction stir welding of aluminum?" id="557" name="Google Shape;557;p61"/>
          <p:cNvPicPr preferRelativeResize="0"/>
          <p:nvPr/>
        </p:nvPicPr>
        <p:blipFill rotWithShape="1">
          <a:blip r:embed="rId5">
            <a:alphaModFix/>
          </a:blip>
          <a:srcRect b="0" l="0" r="0" t="0"/>
          <a:stretch/>
        </p:blipFill>
        <p:spPr>
          <a:xfrm>
            <a:off x="765285" y="1066800"/>
            <a:ext cx="7648539" cy="5105400"/>
          </a:xfrm>
          <a:prstGeom prst="rect">
            <a:avLst/>
          </a:prstGeom>
          <a:noFill/>
          <a:ln>
            <a:noFill/>
          </a:ln>
        </p:spPr>
      </p:pic>
      <p:pic>
        <p:nvPicPr>
          <p:cNvPr descr="Kawasaki Becomes First in Japan to Perfect Friction Stir Welding Technology  | Kawasaki Heavy Industries, Ltd." id="558" name="Google Shape;558;p61"/>
          <p:cNvPicPr preferRelativeResize="0"/>
          <p:nvPr/>
        </p:nvPicPr>
        <p:blipFill rotWithShape="1">
          <a:blip r:embed="rId6">
            <a:alphaModFix/>
          </a:blip>
          <a:srcRect b="0" l="0" r="0" t="0"/>
          <a:stretch/>
        </p:blipFill>
        <p:spPr>
          <a:xfrm>
            <a:off x="1270005" y="1016000"/>
            <a:ext cx="6639098" cy="5705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500"/>
                                        <p:tgtEl>
                                          <p:spTgt spid="5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descr="F:\Mine Work\NIT_Goa_logo.png" id="130" name="Google Shape;130;p17"/>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131" name="Google Shape;131;p17"/>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132" name="Google Shape;132;p17"/>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 name="Google Shape;133;p17"/>
          <p:cNvSpPr/>
          <p:nvPr/>
        </p:nvSpPr>
        <p:spPr>
          <a:xfrm>
            <a:off x="1616112" y="102160"/>
            <a:ext cx="6477000" cy="613923"/>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Fusion welding: </a:t>
            </a:r>
            <a:endParaRPr/>
          </a:p>
          <a:p>
            <a:pPr indent="0" lvl="0" marL="0" marR="0" rtl="0" algn="ctr">
              <a:spcBef>
                <a:spcPts val="0"/>
              </a:spcBef>
              <a:spcAft>
                <a:spcPts val="0"/>
              </a:spcAft>
              <a:buNone/>
            </a:pPr>
            <a:r>
              <a:rPr lang="en-US" sz="1800">
                <a:solidFill>
                  <a:schemeClr val="lt1"/>
                </a:solidFill>
                <a:latin typeface="Arial"/>
                <a:ea typeface="Arial"/>
                <a:cs typeface="Arial"/>
                <a:sym typeface="Arial"/>
              </a:rPr>
              <a:t>electric arc welding</a:t>
            </a:r>
            <a:endParaRPr/>
          </a:p>
        </p:txBody>
      </p:sp>
      <p:pic>
        <p:nvPicPr>
          <p:cNvPr descr="Difference Between MMAW and GMAW Welding Processes" id="134" name="Google Shape;134;p17"/>
          <p:cNvPicPr preferRelativeResize="0"/>
          <p:nvPr/>
        </p:nvPicPr>
        <p:blipFill rotWithShape="1">
          <a:blip r:embed="rId5">
            <a:alphaModFix/>
          </a:blip>
          <a:srcRect b="0" l="0" r="0" t="0"/>
          <a:stretch/>
        </p:blipFill>
        <p:spPr>
          <a:xfrm>
            <a:off x="183440" y="1417389"/>
            <a:ext cx="8857929" cy="4972252"/>
          </a:xfrm>
          <a:prstGeom prst="rect">
            <a:avLst/>
          </a:prstGeom>
          <a:noFill/>
          <a:ln>
            <a:noFill/>
          </a:ln>
        </p:spPr>
      </p:pic>
      <p:pic>
        <p:nvPicPr>
          <p:cNvPr descr="The Ultimate Guide To SMAW &amp; Stick Welding | Welding projects, Welding,  Shielded metal arc welding" id="135" name="Google Shape;135;p17"/>
          <p:cNvPicPr preferRelativeResize="0"/>
          <p:nvPr/>
        </p:nvPicPr>
        <p:blipFill rotWithShape="1">
          <a:blip r:embed="rId6">
            <a:alphaModFix/>
          </a:blip>
          <a:srcRect b="0" l="0" r="0" t="0"/>
          <a:stretch/>
        </p:blipFill>
        <p:spPr>
          <a:xfrm>
            <a:off x="1147582" y="1046015"/>
            <a:ext cx="7125934" cy="5715000"/>
          </a:xfrm>
          <a:prstGeom prst="rect">
            <a:avLst/>
          </a:prstGeom>
          <a:solidFill>
            <a:srgbClr val="C5D8F1"/>
          </a:solidFill>
          <a:ln>
            <a:noFill/>
          </a:ln>
        </p:spPr>
      </p:pic>
      <p:pic>
        <p:nvPicPr>
          <p:cNvPr descr="manual-metal-arc-welding-process-example - TechMiny" id="136" name="Google Shape;136;p17"/>
          <p:cNvPicPr preferRelativeResize="0"/>
          <p:nvPr/>
        </p:nvPicPr>
        <p:blipFill rotWithShape="1">
          <a:blip r:embed="rId7">
            <a:alphaModFix/>
          </a:blip>
          <a:srcRect b="0" l="0" r="0" t="0"/>
          <a:stretch/>
        </p:blipFill>
        <p:spPr>
          <a:xfrm>
            <a:off x="133978" y="1653616"/>
            <a:ext cx="8876044" cy="4038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6"/>
                                        </p:tgtEl>
                                      </p:cBhvr>
                                    </p:animEffect>
                                    <p:set>
                                      <p:cBhvr>
                                        <p:cTn dur="1" fill="hold">
                                          <p:stCondLst>
                                            <p:cond delay="1000"/>
                                          </p:stCondLst>
                                        </p:cTn>
                                        <p:tgtEl>
                                          <p:spTgt spid="1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5"/>
                                        </p:tgtEl>
                                      </p:cBhvr>
                                    </p:animEffect>
                                    <p:set>
                                      <p:cBhvr>
                                        <p:cTn dur="1" fill="hold">
                                          <p:stCondLst>
                                            <p:cond delay="1000"/>
                                          </p:stCondLst>
                                        </p:cTn>
                                        <p:tgtEl>
                                          <p:spTgt spid="1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descr="F:\Mine Work\NIT_Goa_logo.png" id="563" name="Google Shape;563;p62"/>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564" name="Google Shape;564;p62"/>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565" name="Google Shape;565;p62"/>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 name="Google Shape;566;p62"/>
          <p:cNvSpPr/>
          <p:nvPr/>
        </p:nvSpPr>
        <p:spPr>
          <a:xfrm>
            <a:off x="3037243" y="151683"/>
            <a:ext cx="3962400"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Applications:fsw</a:t>
            </a:r>
            <a:endParaRPr sz="1800">
              <a:solidFill>
                <a:schemeClr val="lt1"/>
              </a:solidFill>
              <a:latin typeface="Arial"/>
              <a:ea typeface="Arial"/>
              <a:cs typeface="Arial"/>
              <a:sym typeface="Arial"/>
            </a:endParaRPr>
          </a:p>
        </p:txBody>
      </p:sp>
      <p:sp>
        <p:nvSpPr>
          <p:cNvPr id="567" name="Google Shape;567;p62"/>
          <p:cNvSpPr/>
          <p:nvPr/>
        </p:nvSpPr>
        <p:spPr>
          <a:xfrm>
            <a:off x="152400" y="1532646"/>
            <a:ext cx="8868189" cy="4154984"/>
          </a:xfrm>
          <a:prstGeom prst="rect">
            <a:avLst/>
          </a:prstGeom>
          <a:solidFill>
            <a:schemeClr val="dk1"/>
          </a:solidFill>
          <a:ln>
            <a:noFill/>
          </a:ln>
        </p:spPr>
        <p:txBody>
          <a:bodyPr anchorCtr="0" anchor="t" bIns="45700" lIns="91425" spcFirstLastPara="1" rIns="91425" wrap="square" tIns="45700">
            <a:noAutofit/>
          </a:bodyPr>
          <a:lstStyle/>
          <a:p>
            <a:pPr indent="-152400" lvl="0" marL="0" marR="0" rtl="0" algn="just">
              <a:spcBef>
                <a:spcPts val="0"/>
              </a:spcBef>
              <a:spcAft>
                <a:spcPts val="0"/>
              </a:spcAft>
              <a:buClr>
                <a:schemeClr val="lt1"/>
              </a:buClr>
              <a:buSzPts val="2400"/>
              <a:buFont typeface="Arial"/>
              <a:buChar char="•"/>
            </a:pPr>
            <a:r>
              <a:rPr lang="en-US" sz="2400">
                <a:solidFill>
                  <a:schemeClr val="lt1"/>
                </a:solidFill>
                <a:latin typeface="Arial"/>
                <a:ea typeface="Arial"/>
                <a:cs typeface="Arial"/>
                <a:sym typeface="Arial"/>
              </a:rPr>
              <a:t>FSW is mostly used in aircraft industries for welding wings, fuel tanks, aircraft structure etc.</a:t>
            </a:r>
            <a:endParaRPr/>
          </a:p>
          <a:p>
            <a:pPr indent="-152400" lvl="0" marL="0" marR="0" rtl="0" algn="just">
              <a:spcBef>
                <a:spcPts val="0"/>
              </a:spcBef>
              <a:spcAft>
                <a:spcPts val="0"/>
              </a:spcAft>
              <a:buClr>
                <a:schemeClr val="lt1"/>
              </a:buClr>
              <a:buSzPts val="2400"/>
              <a:buFont typeface="Arial"/>
              <a:buChar char="•"/>
            </a:pPr>
            <a:r>
              <a:rPr lang="en-US" sz="2400">
                <a:solidFill>
                  <a:schemeClr val="lt1"/>
                </a:solidFill>
                <a:latin typeface="Arial"/>
                <a:ea typeface="Arial"/>
                <a:cs typeface="Arial"/>
                <a:sym typeface="Arial"/>
              </a:rPr>
              <a:t>Used in marine industries for structure work.</a:t>
            </a:r>
            <a:endParaRPr/>
          </a:p>
          <a:p>
            <a:pPr indent="-152400" lvl="0" marL="0" marR="0" rtl="0" algn="just">
              <a:spcBef>
                <a:spcPts val="0"/>
              </a:spcBef>
              <a:spcAft>
                <a:spcPts val="0"/>
              </a:spcAft>
              <a:buClr>
                <a:schemeClr val="lt1"/>
              </a:buClr>
              <a:buSzPts val="2400"/>
              <a:buFont typeface="Arial"/>
              <a:buChar char="•"/>
            </a:pPr>
            <a:r>
              <a:rPr lang="en-US" sz="2400">
                <a:solidFill>
                  <a:schemeClr val="lt1"/>
                </a:solidFill>
                <a:latin typeface="Arial"/>
                <a:ea typeface="Arial"/>
                <a:cs typeface="Arial"/>
                <a:sym typeface="Arial"/>
              </a:rPr>
              <a:t>Used in automotive industries to weld wheel rims, chassis, fuel tanks and other structure work.</a:t>
            </a:r>
            <a:endParaRPr/>
          </a:p>
          <a:p>
            <a:pPr indent="-152400" lvl="0" marL="0" marR="0" rtl="0" algn="just">
              <a:spcBef>
                <a:spcPts val="0"/>
              </a:spcBef>
              <a:spcAft>
                <a:spcPts val="0"/>
              </a:spcAft>
              <a:buClr>
                <a:schemeClr val="lt1"/>
              </a:buClr>
              <a:buSzPts val="2400"/>
              <a:buFont typeface="Arial"/>
              <a:buChar char="•"/>
            </a:pPr>
            <a:r>
              <a:rPr lang="en-US" sz="2400">
                <a:solidFill>
                  <a:schemeClr val="lt1"/>
                </a:solidFill>
                <a:latin typeface="Arial"/>
                <a:ea typeface="Arial"/>
                <a:cs typeface="Arial"/>
                <a:sym typeface="Arial"/>
              </a:rPr>
              <a:t>It is used in chemical industries for joining pipelines, heat exchanger, </a:t>
            </a:r>
            <a:r>
              <a:rPr b="1" lang="en-US" sz="2400" u="sng">
                <a:solidFill>
                  <a:schemeClr val="hlink"/>
                </a:solidFill>
                <a:latin typeface="Arial"/>
                <a:ea typeface="Arial"/>
                <a:cs typeface="Arial"/>
                <a:sym typeface="Arial"/>
                <a:hlinkClick r:id="rId5"/>
              </a:rPr>
              <a:t>air conditioner</a:t>
            </a:r>
            <a:r>
              <a:rPr lang="en-US" sz="2400">
                <a:solidFill>
                  <a:schemeClr val="lt1"/>
                </a:solidFill>
                <a:latin typeface="Arial"/>
                <a:ea typeface="Arial"/>
                <a:cs typeface="Arial"/>
                <a:sym typeface="Arial"/>
              </a:rPr>
              <a:t> etc.</a:t>
            </a:r>
            <a:endParaRPr/>
          </a:p>
          <a:p>
            <a:pPr indent="-152400" lvl="0" marL="0" marR="0" rtl="0" algn="just">
              <a:spcBef>
                <a:spcPts val="0"/>
              </a:spcBef>
              <a:spcAft>
                <a:spcPts val="0"/>
              </a:spcAft>
              <a:buClr>
                <a:schemeClr val="lt1"/>
              </a:buClr>
              <a:buSzPts val="2400"/>
              <a:buFont typeface="Arial"/>
              <a:buChar char="•"/>
            </a:pPr>
            <a:r>
              <a:rPr lang="en-US" sz="2400">
                <a:solidFill>
                  <a:schemeClr val="lt1"/>
                </a:solidFill>
                <a:latin typeface="Arial"/>
                <a:ea typeface="Arial"/>
                <a:cs typeface="Arial"/>
                <a:sym typeface="Arial"/>
              </a:rPr>
              <a:t>Friction stir welding is also used in electronic industries for joining bus bar, aluminum to copper, connectors and other electronic equipment’s.</a:t>
            </a:r>
            <a:endParaRPr/>
          </a:p>
          <a:p>
            <a:pPr indent="-152400" lvl="0" marL="0" marR="0" rtl="0" algn="just">
              <a:spcBef>
                <a:spcPts val="0"/>
              </a:spcBef>
              <a:spcAft>
                <a:spcPts val="0"/>
              </a:spcAft>
              <a:buClr>
                <a:schemeClr val="lt1"/>
              </a:buClr>
              <a:buSzPts val="2400"/>
              <a:buFont typeface="Arial"/>
              <a:buChar char="•"/>
            </a:pPr>
            <a:r>
              <a:rPr lang="en-US" sz="2400">
                <a:solidFill>
                  <a:schemeClr val="lt1"/>
                </a:solidFill>
                <a:latin typeface="Arial"/>
                <a:ea typeface="Arial"/>
                <a:cs typeface="Arial"/>
                <a:sym typeface="Arial"/>
              </a:rPr>
              <a:t>It is widely used in fabrication industries.</a:t>
            </a:r>
            <a:endParaRPr sz="24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descr="F:\Mine Work\NIT_Goa_logo.png" id="572" name="Google Shape;572;p63"/>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573" name="Google Shape;573;p63"/>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574" name="Google Shape;574;p63"/>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Google Shape;575;p63"/>
          <p:cNvSpPr/>
          <p:nvPr/>
        </p:nvSpPr>
        <p:spPr>
          <a:xfrm>
            <a:off x="3037243" y="151683"/>
            <a:ext cx="3962400"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Advantages:fsw</a:t>
            </a:r>
            <a:endParaRPr sz="1800">
              <a:solidFill>
                <a:schemeClr val="lt1"/>
              </a:solidFill>
              <a:latin typeface="Arial"/>
              <a:ea typeface="Arial"/>
              <a:cs typeface="Arial"/>
              <a:sym typeface="Arial"/>
            </a:endParaRPr>
          </a:p>
        </p:txBody>
      </p:sp>
      <p:sp>
        <p:nvSpPr>
          <p:cNvPr id="576" name="Google Shape;576;p63"/>
          <p:cNvSpPr/>
          <p:nvPr/>
        </p:nvSpPr>
        <p:spPr>
          <a:xfrm>
            <a:off x="254000" y="1066800"/>
            <a:ext cx="8791989" cy="5632311"/>
          </a:xfrm>
          <a:prstGeom prst="rect">
            <a:avLst/>
          </a:prstGeom>
          <a:solidFill>
            <a:srgbClr val="00B050"/>
          </a:solidFill>
          <a:ln>
            <a:noFill/>
          </a:ln>
        </p:spPr>
        <p:txBody>
          <a:bodyPr anchorCtr="0" anchor="t" bIns="45700" lIns="91425" spcFirstLastPara="1" rIns="91425" wrap="square" tIns="45700">
            <a:noAutofit/>
          </a:bodyPr>
          <a:lstStyle/>
          <a:p>
            <a:pPr indent="-152400" lvl="0" marL="0" marR="0" rtl="0" algn="just">
              <a:lnSpc>
                <a:spcPct val="150000"/>
              </a:lnSpc>
              <a:spcBef>
                <a:spcPts val="0"/>
              </a:spcBef>
              <a:spcAft>
                <a:spcPts val="0"/>
              </a:spcAft>
              <a:buClr>
                <a:srgbClr val="002060"/>
              </a:buClr>
              <a:buSzPts val="2400"/>
              <a:buFont typeface="Arial"/>
              <a:buChar char="•"/>
            </a:pPr>
            <a:r>
              <a:rPr lang="en-US" sz="2400">
                <a:solidFill>
                  <a:srgbClr val="002060"/>
                </a:solidFill>
                <a:latin typeface="Arial"/>
                <a:ea typeface="Arial"/>
                <a:cs typeface="Arial"/>
                <a:sym typeface="Arial"/>
              </a:rPr>
              <a:t>It is a solid state welding so does not use flux, filler metal etc.</a:t>
            </a:r>
            <a:endParaRPr/>
          </a:p>
          <a:p>
            <a:pPr indent="-152400" lvl="0" marL="0" marR="0" rtl="0" algn="just">
              <a:lnSpc>
                <a:spcPct val="150000"/>
              </a:lnSpc>
              <a:spcBef>
                <a:spcPts val="0"/>
              </a:spcBef>
              <a:spcAft>
                <a:spcPts val="0"/>
              </a:spcAft>
              <a:buClr>
                <a:srgbClr val="002060"/>
              </a:buClr>
              <a:buSzPts val="2400"/>
              <a:buFont typeface="Arial"/>
              <a:buChar char="•"/>
            </a:pPr>
            <a:r>
              <a:rPr lang="en-US" sz="2400">
                <a:solidFill>
                  <a:srgbClr val="002060"/>
                </a:solidFill>
                <a:latin typeface="Arial"/>
                <a:ea typeface="Arial"/>
                <a:cs typeface="Arial"/>
                <a:sym typeface="Arial"/>
              </a:rPr>
              <a:t>FSW can be used to weld both similar and dissimilar metals.</a:t>
            </a:r>
            <a:endParaRPr/>
          </a:p>
          <a:p>
            <a:pPr indent="-152400" lvl="0" marL="0" marR="0" rtl="0" algn="just">
              <a:lnSpc>
                <a:spcPct val="150000"/>
              </a:lnSpc>
              <a:spcBef>
                <a:spcPts val="0"/>
              </a:spcBef>
              <a:spcAft>
                <a:spcPts val="0"/>
              </a:spcAft>
              <a:buClr>
                <a:srgbClr val="002060"/>
              </a:buClr>
              <a:buSzPts val="2400"/>
              <a:buFont typeface="Arial"/>
              <a:buChar char="•"/>
            </a:pPr>
            <a:r>
              <a:rPr lang="en-US" sz="2400">
                <a:solidFill>
                  <a:srgbClr val="002060"/>
                </a:solidFill>
                <a:latin typeface="Arial"/>
                <a:ea typeface="Arial"/>
                <a:cs typeface="Arial"/>
                <a:sym typeface="Arial"/>
              </a:rPr>
              <a:t>Fine grain size and quality weld can be obtain by this process</a:t>
            </a:r>
            <a:endParaRPr/>
          </a:p>
          <a:p>
            <a:pPr indent="-152400" lvl="0" marL="0" marR="0" rtl="0" algn="just">
              <a:lnSpc>
                <a:spcPct val="150000"/>
              </a:lnSpc>
              <a:spcBef>
                <a:spcPts val="0"/>
              </a:spcBef>
              <a:spcAft>
                <a:spcPts val="0"/>
              </a:spcAft>
              <a:buClr>
                <a:srgbClr val="002060"/>
              </a:buClr>
              <a:buSzPts val="2400"/>
              <a:buFont typeface="Arial"/>
              <a:buChar char="•"/>
            </a:pPr>
            <a:r>
              <a:rPr lang="en-US" sz="2400">
                <a:solidFill>
                  <a:srgbClr val="002060"/>
                </a:solidFill>
                <a:latin typeface="Arial"/>
                <a:ea typeface="Arial"/>
                <a:cs typeface="Arial"/>
                <a:sym typeface="Arial"/>
              </a:rPr>
              <a:t>Lower power consumption due to absence of external heating.</a:t>
            </a:r>
            <a:endParaRPr/>
          </a:p>
          <a:p>
            <a:pPr indent="-152400" lvl="0" marL="0" marR="0" rtl="0" algn="just">
              <a:lnSpc>
                <a:spcPct val="150000"/>
              </a:lnSpc>
              <a:spcBef>
                <a:spcPts val="0"/>
              </a:spcBef>
              <a:spcAft>
                <a:spcPts val="0"/>
              </a:spcAft>
              <a:buClr>
                <a:srgbClr val="002060"/>
              </a:buClr>
              <a:buSzPts val="2400"/>
              <a:buFont typeface="Arial"/>
              <a:buChar char="•"/>
            </a:pPr>
            <a:r>
              <a:rPr lang="en-US" sz="2400">
                <a:solidFill>
                  <a:srgbClr val="002060"/>
                </a:solidFill>
                <a:latin typeface="Arial"/>
                <a:ea typeface="Arial"/>
                <a:cs typeface="Arial"/>
                <a:sym typeface="Arial"/>
              </a:rPr>
              <a:t>Highly automated.</a:t>
            </a:r>
            <a:endParaRPr/>
          </a:p>
          <a:p>
            <a:pPr indent="-152400" lvl="0" marL="0" marR="0" rtl="0" algn="just">
              <a:lnSpc>
                <a:spcPct val="150000"/>
              </a:lnSpc>
              <a:spcBef>
                <a:spcPts val="0"/>
              </a:spcBef>
              <a:spcAft>
                <a:spcPts val="0"/>
              </a:spcAft>
              <a:buClr>
                <a:srgbClr val="002060"/>
              </a:buClr>
              <a:buSzPts val="2400"/>
              <a:buFont typeface="Arial"/>
              <a:buChar char="•"/>
            </a:pPr>
            <a:r>
              <a:rPr lang="en-US" sz="2400">
                <a:solidFill>
                  <a:srgbClr val="002060"/>
                </a:solidFill>
                <a:latin typeface="Arial"/>
                <a:ea typeface="Arial"/>
                <a:cs typeface="Arial"/>
                <a:sym typeface="Arial"/>
              </a:rPr>
              <a:t>Little maintenance required.</a:t>
            </a:r>
            <a:endParaRPr/>
          </a:p>
          <a:p>
            <a:pPr indent="-152400" lvl="0" marL="0" marR="0" rtl="0" algn="just">
              <a:lnSpc>
                <a:spcPct val="150000"/>
              </a:lnSpc>
              <a:spcBef>
                <a:spcPts val="0"/>
              </a:spcBef>
              <a:spcAft>
                <a:spcPts val="0"/>
              </a:spcAft>
              <a:buClr>
                <a:srgbClr val="002060"/>
              </a:buClr>
              <a:buSzPts val="2400"/>
              <a:buFont typeface="Arial"/>
              <a:buChar char="•"/>
            </a:pPr>
            <a:r>
              <a:rPr lang="en-US" sz="2400">
                <a:solidFill>
                  <a:srgbClr val="002060"/>
                </a:solidFill>
                <a:latin typeface="Arial"/>
                <a:ea typeface="Arial"/>
                <a:cs typeface="Arial"/>
                <a:sym typeface="Arial"/>
              </a:rPr>
              <a:t>Large welding joint design available and it can weld in all direction.</a:t>
            </a:r>
            <a:endParaRPr/>
          </a:p>
          <a:p>
            <a:pPr indent="-152400" lvl="0" marL="0" marR="0" rtl="0" algn="just">
              <a:lnSpc>
                <a:spcPct val="150000"/>
              </a:lnSpc>
              <a:spcBef>
                <a:spcPts val="0"/>
              </a:spcBef>
              <a:spcAft>
                <a:spcPts val="0"/>
              </a:spcAft>
              <a:buClr>
                <a:srgbClr val="002060"/>
              </a:buClr>
              <a:buSzPts val="2400"/>
              <a:buFont typeface="Arial"/>
              <a:buChar char="•"/>
            </a:pPr>
            <a:r>
              <a:rPr lang="en-US" sz="2400">
                <a:solidFill>
                  <a:srgbClr val="002060"/>
                </a:solidFill>
                <a:latin typeface="Arial"/>
                <a:ea typeface="Arial"/>
                <a:cs typeface="Arial"/>
                <a:sym typeface="Arial"/>
              </a:rPr>
              <a:t>Easy to operate and does not involve any environmental pollution.</a:t>
            </a:r>
            <a:endParaRPr b="0" i="0" sz="2400">
              <a:solidFill>
                <a:srgbClr val="00206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descr="F:\Mine Work\NIT_Goa_logo.png" id="582" name="Google Shape;582;p64"/>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583" name="Google Shape;583;p64"/>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584" name="Google Shape;584;p64"/>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 name="Google Shape;585;p64"/>
          <p:cNvSpPr/>
          <p:nvPr/>
        </p:nvSpPr>
        <p:spPr>
          <a:xfrm>
            <a:off x="3037243" y="151683"/>
            <a:ext cx="3962400"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Disadvantages: fsw</a:t>
            </a:r>
            <a:endParaRPr sz="1800">
              <a:solidFill>
                <a:schemeClr val="lt1"/>
              </a:solidFill>
              <a:latin typeface="Arial"/>
              <a:ea typeface="Arial"/>
              <a:cs typeface="Arial"/>
              <a:sym typeface="Arial"/>
            </a:endParaRPr>
          </a:p>
        </p:txBody>
      </p:sp>
      <p:sp>
        <p:nvSpPr>
          <p:cNvPr id="586" name="Google Shape;586;p64"/>
          <p:cNvSpPr/>
          <p:nvPr/>
        </p:nvSpPr>
        <p:spPr>
          <a:xfrm>
            <a:off x="152400" y="1545346"/>
            <a:ext cx="8839200" cy="4031873"/>
          </a:xfrm>
          <a:prstGeom prst="rect">
            <a:avLst/>
          </a:prstGeom>
          <a:solidFill>
            <a:schemeClr val="accent1"/>
          </a:solidFill>
          <a:ln>
            <a:noFill/>
          </a:ln>
        </p:spPr>
        <p:txBody>
          <a:bodyPr anchorCtr="0" anchor="t" bIns="45700" lIns="91425" spcFirstLastPara="1" rIns="91425" wrap="square" tIns="45700">
            <a:noAutofit/>
          </a:bodyPr>
          <a:lstStyle/>
          <a:p>
            <a:pPr indent="-203200" lvl="0" marL="0" marR="0" rtl="0" algn="just">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Complicated or special </a:t>
            </a:r>
            <a:r>
              <a:rPr b="1" lang="en-US" sz="3200" u="sng">
                <a:solidFill>
                  <a:schemeClr val="hlink"/>
                </a:solidFill>
                <a:latin typeface="Arial"/>
                <a:ea typeface="Arial"/>
                <a:cs typeface="Arial"/>
                <a:sym typeface="Arial"/>
                <a:hlinkClick r:id="rId5"/>
              </a:rPr>
              <a:t>fixture</a:t>
            </a:r>
            <a:r>
              <a:rPr lang="en-US" sz="3200">
                <a:solidFill>
                  <a:schemeClr val="dk1"/>
                </a:solidFill>
                <a:latin typeface="Arial"/>
                <a:ea typeface="Arial"/>
                <a:cs typeface="Arial"/>
                <a:sym typeface="Arial"/>
              </a:rPr>
              <a:t> arrangement required.</a:t>
            </a:r>
            <a:endParaRPr/>
          </a:p>
          <a:p>
            <a:pPr indent="-203200" lvl="0" marL="0" marR="0" rtl="0" algn="just">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It creates a visible hole in welding plates.</a:t>
            </a:r>
            <a:endParaRPr/>
          </a:p>
          <a:p>
            <a:pPr indent="-203200" lvl="0" marL="0" marR="0" rtl="0" algn="just">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High initial or setup cost.</a:t>
            </a:r>
            <a:endParaRPr/>
          </a:p>
          <a:p>
            <a:pPr indent="-203200" lvl="0" marL="0" marR="0" rtl="0" algn="just">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It is less flexible compare to </a:t>
            </a:r>
            <a:r>
              <a:rPr b="1" lang="en-US" sz="3200" u="sng">
                <a:solidFill>
                  <a:schemeClr val="hlink"/>
                </a:solidFill>
                <a:latin typeface="Arial"/>
                <a:ea typeface="Arial"/>
                <a:cs typeface="Arial"/>
                <a:sym typeface="Arial"/>
                <a:hlinkClick r:id="rId6"/>
              </a:rPr>
              <a:t>arc welding process</a:t>
            </a:r>
            <a:r>
              <a:rPr lang="en-US" sz="3200">
                <a:solidFill>
                  <a:schemeClr val="dk1"/>
                </a:solidFill>
                <a:latin typeface="Arial"/>
                <a:ea typeface="Arial"/>
                <a:cs typeface="Arial"/>
                <a:sym typeface="Arial"/>
              </a:rPr>
              <a:t>.</a:t>
            </a:r>
            <a:endParaRPr/>
          </a:p>
          <a:p>
            <a:pPr indent="-203200" lvl="0" marL="0" marR="0" rtl="0" algn="just">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FSW cannot make filler joints.</a:t>
            </a:r>
            <a:endParaRPr/>
          </a:p>
          <a:p>
            <a:pPr indent="-203200" lvl="0" marL="0" marR="0" rtl="0" algn="just">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Non Forgeable material cannot be weld.</a:t>
            </a:r>
            <a:endParaRPr b="0" i="0" sz="3200">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descr="F:\Mine Work\NIT_Goa_logo.png" id="591" name="Google Shape;591;p65"/>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592" name="Google Shape;592;p65"/>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593" name="Google Shape;593;p65"/>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 name="Google Shape;594;p65"/>
          <p:cNvSpPr/>
          <p:nvPr/>
        </p:nvSpPr>
        <p:spPr>
          <a:xfrm>
            <a:off x="2961043" y="89662"/>
            <a:ext cx="3962400" cy="607066"/>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Spot welding or resistance welding</a:t>
            </a:r>
            <a:endParaRPr sz="1800">
              <a:solidFill>
                <a:schemeClr val="lt1"/>
              </a:solidFill>
              <a:latin typeface="Arial"/>
              <a:ea typeface="Arial"/>
              <a:cs typeface="Arial"/>
              <a:sym typeface="Arial"/>
            </a:endParaRPr>
          </a:p>
        </p:txBody>
      </p:sp>
      <p:sp>
        <p:nvSpPr>
          <p:cNvPr id="595" name="Google Shape;595;p65"/>
          <p:cNvSpPr/>
          <p:nvPr/>
        </p:nvSpPr>
        <p:spPr>
          <a:xfrm>
            <a:off x="152400" y="970604"/>
            <a:ext cx="8642594" cy="1200329"/>
          </a:xfrm>
          <a:prstGeom prst="rect">
            <a:avLst/>
          </a:prstGeom>
          <a:solidFill>
            <a:srgbClr val="BFBFB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363636"/>
                </a:solidFill>
                <a:latin typeface="Arial"/>
                <a:ea typeface="Arial"/>
                <a:cs typeface="Arial"/>
                <a:sym typeface="Arial"/>
              </a:rPr>
              <a:t>A form of </a:t>
            </a:r>
            <a:r>
              <a:rPr b="1" lang="en-US" sz="2400" u="sng">
                <a:solidFill>
                  <a:schemeClr val="hlink"/>
                </a:solidFill>
                <a:latin typeface="Arial"/>
                <a:ea typeface="Arial"/>
                <a:cs typeface="Arial"/>
                <a:sym typeface="Arial"/>
                <a:hlinkClick r:id="rId5"/>
              </a:rPr>
              <a:t>resistance welding</a:t>
            </a:r>
            <a:r>
              <a:rPr b="1" lang="en-US" sz="2400">
                <a:solidFill>
                  <a:srgbClr val="363636"/>
                </a:solidFill>
                <a:latin typeface="Arial"/>
                <a:ea typeface="Arial"/>
                <a:cs typeface="Arial"/>
                <a:sym typeface="Arial"/>
              </a:rPr>
              <a:t>, spot welding is one of the oldest welding processes whereby two or more sheets of metal are welded together without the use of any </a:t>
            </a:r>
            <a:r>
              <a:rPr b="1" lang="en-US" sz="2400" u="sng">
                <a:solidFill>
                  <a:schemeClr val="hlink"/>
                </a:solidFill>
                <a:latin typeface="Arial"/>
                <a:ea typeface="Arial"/>
                <a:cs typeface="Arial"/>
                <a:sym typeface="Arial"/>
                <a:hlinkClick r:id="rId6"/>
              </a:rPr>
              <a:t>filler material</a:t>
            </a:r>
            <a:r>
              <a:rPr b="1" lang="en-US" sz="2400">
                <a:solidFill>
                  <a:srgbClr val="363636"/>
                </a:solidFill>
                <a:latin typeface="Arial"/>
                <a:ea typeface="Arial"/>
                <a:cs typeface="Arial"/>
                <a:sym typeface="Arial"/>
              </a:rPr>
              <a:t>.</a:t>
            </a:r>
            <a:endParaRPr b="1" sz="2400">
              <a:solidFill>
                <a:schemeClr val="dk1"/>
              </a:solidFill>
              <a:latin typeface="Arial"/>
              <a:ea typeface="Arial"/>
              <a:cs typeface="Arial"/>
              <a:sym typeface="Arial"/>
            </a:endParaRPr>
          </a:p>
        </p:txBody>
      </p:sp>
      <p:pic>
        <p:nvPicPr>
          <p:cNvPr descr="Fig. 6" id="596" name="Google Shape;596;p65"/>
          <p:cNvPicPr preferRelativeResize="0"/>
          <p:nvPr/>
        </p:nvPicPr>
        <p:blipFill rotWithShape="1">
          <a:blip r:embed="rId7">
            <a:alphaModFix/>
          </a:blip>
          <a:srcRect b="0" l="0" r="0" t="0"/>
          <a:stretch/>
        </p:blipFill>
        <p:spPr>
          <a:xfrm>
            <a:off x="1821218" y="2170932"/>
            <a:ext cx="5302764" cy="4687067"/>
          </a:xfrm>
          <a:prstGeom prst="rect">
            <a:avLst/>
          </a:prstGeom>
          <a:noFill/>
          <a:ln>
            <a:noFill/>
          </a:ln>
        </p:spPr>
      </p:pic>
      <p:pic>
        <p:nvPicPr>
          <p:cNvPr descr="Resistance Welding - Weld Guru" id="597" name="Google Shape;597;p65"/>
          <p:cNvPicPr preferRelativeResize="0"/>
          <p:nvPr/>
        </p:nvPicPr>
        <p:blipFill rotWithShape="1">
          <a:blip r:embed="rId8">
            <a:alphaModFix/>
          </a:blip>
          <a:srcRect b="0" l="0" r="0" t="0"/>
          <a:stretch/>
        </p:blipFill>
        <p:spPr>
          <a:xfrm>
            <a:off x="228600" y="1295400"/>
            <a:ext cx="8566394" cy="53539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500"/>
                                        <p:tgtEl>
                                          <p:spTgt spid="5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500"/>
                                        <p:tgtEl>
                                          <p:spTgt spid="5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descr="F:\Mine Work\NIT_Goa_logo.png" id="141" name="Google Shape;141;p18"/>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142" name="Google Shape;142;p18"/>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143" name="Google Shape;143;p18"/>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18"/>
          <p:cNvSpPr/>
          <p:nvPr/>
        </p:nvSpPr>
        <p:spPr>
          <a:xfrm>
            <a:off x="3200400" y="105220"/>
            <a:ext cx="3078257" cy="613923"/>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power source</a:t>
            </a:r>
            <a:endParaRPr sz="1800">
              <a:solidFill>
                <a:schemeClr val="lt1"/>
              </a:solidFill>
              <a:latin typeface="Arial"/>
              <a:ea typeface="Arial"/>
              <a:cs typeface="Arial"/>
              <a:sym typeface="Arial"/>
            </a:endParaRPr>
          </a:p>
        </p:txBody>
      </p:sp>
      <p:pic>
        <p:nvPicPr>
          <p:cNvPr id="145" name="Google Shape;145;p18"/>
          <p:cNvPicPr preferRelativeResize="0"/>
          <p:nvPr/>
        </p:nvPicPr>
        <p:blipFill rotWithShape="1">
          <a:blip r:embed="rId5">
            <a:alphaModFix/>
          </a:blip>
          <a:srcRect b="28125" l="3733" r="62299" t="23958"/>
          <a:stretch/>
        </p:blipFill>
        <p:spPr>
          <a:xfrm>
            <a:off x="72278" y="929139"/>
            <a:ext cx="4419600" cy="3505200"/>
          </a:xfrm>
          <a:prstGeom prst="rect">
            <a:avLst/>
          </a:prstGeom>
          <a:noFill/>
          <a:ln>
            <a:noFill/>
          </a:ln>
        </p:spPr>
      </p:pic>
      <p:pic>
        <p:nvPicPr>
          <p:cNvPr id="146" name="Google Shape;146;p18"/>
          <p:cNvPicPr preferRelativeResize="0"/>
          <p:nvPr/>
        </p:nvPicPr>
        <p:blipFill rotWithShape="1">
          <a:blip r:embed="rId6">
            <a:alphaModFix/>
          </a:blip>
          <a:srcRect b="24999" l="31259" r="34186" t="27083"/>
          <a:stretch/>
        </p:blipFill>
        <p:spPr>
          <a:xfrm>
            <a:off x="4540410" y="3259074"/>
            <a:ext cx="4540758" cy="3540252"/>
          </a:xfrm>
          <a:prstGeom prst="rect">
            <a:avLst/>
          </a:prstGeom>
          <a:noFill/>
          <a:ln>
            <a:noFill/>
          </a:ln>
        </p:spPr>
      </p:pic>
      <p:sp>
        <p:nvSpPr>
          <p:cNvPr id="147" name="Google Shape;147;p18"/>
          <p:cNvSpPr/>
          <p:nvPr/>
        </p:nvSpPr>
        <p:spPr>
          <a:xfrm>
            <a:off x="121227" y="1423270"/>
            <a:ext cx="8901545" cy="4893647"/>
          </a:xfrm>
          <a:prstGeom prst="rect">
            <a:avLst/>
          </a:prstGeom>
          <a:solidFill>
            <a:srgbClr val="A5A5A5"/>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000000"/>
                </a:solidFill>
                <a:latin typeface="Quattrocento Sans"/>
                <a:ea typeface="Quattrocento Sans"/>
                <a:cs typeface="Quattrocento Sans"/>
                <a:sym typeface="Quattrocento Sans"/>
              </a:rPr>
              <a:t>Why not preferred???</a:t>
            </a:r>
            <a:endParaRPr/>
          </a:p>
          <a:p>
            <a:pPr indent="0" lvl="0" marL="0" marR="0" rtl="0" algn="l">
              <a:spcBef>
                <a:spcPts val="0"/>
              </a:spcBef>
              <a:spcAft>
                <a:spcPts val="0"/>
              </a:spcAft>
              <a:buClr>
                <a:schemeClr val="dk1"/>
              </a:buClr>
              <a:buSzPts val="2400"/>
              <a:buFont typeface="Arial"/>
              <a:buNone/>
            </a:pPr>
            <a:r>
              <a:t/>
            </a:r>
            <a:endParaRPr b="1" sz="2400">
              <a:solidFill>
                <a:srgbClr val="000000"/>
              </a:solidFill>
              <a:latin typeface="Quattrocento Sans"/>
              <a:ea typeface="Quattrocento Sans"/>
              <a:cs typeface="Quattrocento Sans"/>
              <a:sym typeface="Quattrocento Sans"/>
            </a:endParaRPr>
          </a:p>
          <a:p>
            <a:pPr indent="-152400" lvl="0" marL="0" marR="0" rtl="0" algn="just">
              <a:spcBef>
                <a:spcPts val="0"/>
              </a:spcBef>
              <a:spcAft>
                <a:spcPts val="0"/>
              </a:spcAft>
              <a:buClr>
                <a:srgbClr val="000000"/>
              </a:buClr>
              <a:buSzPts val="2400"/>
              <a:buFont typeface="Arial"/>
              <a:buChar char="•"/>
            </a:pPr>
            <a:r>
              <a:rPr b="1" lang="en-US" sz="2400">
                <a:solidFill>
                  <a:srgbClr val="000000"/>
                </a:solidFill>
                <a:latin typeface="Overlock"/>
                <a:ea typeface="Overlock"/>
                <a:cs typeface="Overlock"/>
                <a:sym typeface="Overlock"/>
              </a:rPr>
              <a:t>Losing of arc     </a:t>
            </a:r>
            <a:r>
              <a:rPr lang="en-US" sz="2400">
                <a:solidFill>
                  <a:srgbClr val="000000"/>
                </a:solidFill>
                <a:latin typeface="Overlock"/>
                <a:ea typeface="Overlock"/>
                <a:cs typeface="Overlock"/>
                <a:sym typeface="Overlock"/>
              </a:rPr>
              <a:t>Because the current fluctuates back and forth, the arc needs to restart itself at every turn of the current between positive and negative. Sometimes, the arc cannot restart itself, and you must manually restart it. </a:t>
            </a:r>
            <a:endParaRPr sz="2400">
              <a:solidFill>
                <a:srgbClr val="000000"/>
              </a:solidFill>
              <a:latin typeface="Overlock"/>
              <a:ea typeface="Overlock"/>
              <a:cs typeface="Overlock"/>
              <a:sym typeface="Overlock"/>
            </a:endParaRPr>
          </a:p>
          <a:p>
            <a:pPr indent="0" lvl="0" marL="0" marR="0" rtl="0" algn="just">
              <a:spcBef>
                <a:spcPts val="0"/>
              </a:spcBef>
              <a:spcAft>
                <a:spcPts val="0"/>
              </a:spcAft>
              <a:buClr>
                <a:schemeClr val="dk1"/>
              </a:buClr>
              <a:buSzPts val="2400"/>
              <a:buFont typeface="Arial"/>
              <a:buNone/>
            </a:pPr>
            <a:r>
              <a:t/>
            </a:r>
            <a:endParaRPr sz="2400">
              <a:solidFill>
                <a:srgbClr val="000000"/>
              </a:solidFill>
              <a:latin typeface="Overlock"/>
              <a:ea typeface="Overlock"/>
              <a:cs typeface="Overlock"/>
              <a:sym typeface="Overlock"/>
            </a:endParaRPr>
          </a:p>
          <a:p>
            <a:pPr indent="0" lvl="0" marL="0" marR="0" rtl="0" algn="just">
              <a:spcBef>
                <a:spcPts val="0"/>
              </a:spcBef>
              <a:spcAft>
                <a:spcPts val="0"/>
              </a:spcAft>
              <a:buClr>
                <a:schemeClr val="dk1"/>
              </a:buClr>
              <a:buSzPts val="2400"/>
              <a:buFont typeface="Arial"/>
              <a:buNone/>
            </a:pPr>
            <a:r>
              <a:t/>
            </a:r>
            <a:endParaRPr sz="2400">
              <a:solidFill>
                <a:srgbClr val="000000"/>
              </a:solidFill>
              <a:latin typeface="Overlock"/>
              <a:ea typeface="Overlock"/>
              <a:cs typeface="Overlock"/>
              <a:sym typeface="Overlock"/>
            </a:endParaRPr>
          </a:p>
          <a:p>
            <a:pPr indent="0" lvl="0" marL="0" marR="0" rtl="0" algn="just">
              <a:spcBef>
                <a:spcPts val="0"/>
              </a:spcBef>
              <a:spcAft>
                <a:spcPts val="0"/>
              </a:spcAft>
              <a:buClr>
                <a:schemeClr val="dk1"/>
              </a:buClr>
              <a:buSzPts val="2400"/>
              <a:buFont typeface="Arial"/>
              <a:buNone/>
            </a:pPr>
            <a:r>
              <a:t/>
            </a:r>
            <a:endParaRPr sz="2400">
              <a:solidFill>
                <a:srgbClr val="000000"/>
              </a:solidFill>
              <a:latin typeface="Overlock"/>
              <a:ea typeface="Overlock"/>
              <a:cs typeface="Overlock"/>
              <a:sym typeface="Overlock"/>
            </a:endParaRPr>
          </a:p>
          <a:p>
            <a:pPr indent="0" lvl="0" marL="0" marR="0" rtl="0" algn="just">
              <a:spcBef>
                <a:spcPts val="0"/>
              </a:spcBef>
              <a:spcAft>
                <a:spcPts val="0"/>
              </a:spcAft>
              <a:buClr>
                <a:schemeClr val="dk1"/>
              </a:buClr>
              <a:buSzPts val="2400"/>
              <a:buFont typeface="Arial"/>
              <a:buNone/>
            </a:pPr>
            <a:r>
              <a:t/>
            </a:r>
            <a:endParaRPr sz="2400">
              <a:solidFill>
                <a:srgbClr val="000000"/>
              </a:solidFill>
              <a:latin typeface="Overlock"/>
              <a:ea typeface="Overlock"/>
              <a:cs typeface="Overlock"/>
              <a:sym typeface="Overlock"/>
            </a:endParaRPr>
          </a:p>
          <a:p>
            <a:pPr indent="-152400" lvl="0" marL="0" marR="0" rtl="0" algn="just">
              <a:spcBef>
                <a:spcPts val="0"/>
              </a:spcBef>
              <a:spcAft>
                <a:spcPts val="0"/>
              </a:spcAft>
              <a:buClr>
                <a:srgbClr val="000000"/>
              </a:buClr>
              <a:buSzPts val="2400"/>
              <a:buFont typeface="Arial"/>
              <a:buChar char="•"/>
            </a:pPr>
            <a:r>
              <a:rPr b="1" lang="en-US" sz="2400">
                <a:solidFill>
                  <a:srgbClr val="000000"/>
                </a:solidFill>
                <a:latin typeface="Overlock"/>
                <a:ea typeface="Overlock"/>
                <a:cs typeface="Overlock"/>
                <a:sym typeface="Overlock"/>
              </a:rPr>
              <a:t>Spattering    </a:t>
            </a:r>
            <a:r>
              <a:rPr lang="en-US" sz="2400">
                <a:solidFill>
                  <a:srgbClr val="000000"/>
                </a:solidFill>
                <a:latin typeface="Overlock"/>
                <a:ea typeface="Overlock"/>
                <a:cs typeface="Overlock"/>
                <a:sym typeface="Overlock"/>
              </a:rPr>
              <a:t>Spatter is the tiny bits of metal debris often found surrounding AC welds. This is a result of the fluctuating current as well. </a:t>
            </a:r>
            <a:endParaRPr b="0" i="0" sz="2400">
              <a:solidFill>
                <a:srgbClr val="000000"/>
              </a:solidFill>
              <a:latin typeface="Overlock"/>
              <a:ea typeface="Overlock"/>
              <a:cs typeface="Overlock"/>
              <a:sym typeface="Overlo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2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2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descr="F:\Mine Work\NIT_Goa_logo.png" id="152" name="Google Shape;152;p19"/>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153" name="Google Shape;153;p19"/>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154" name="Google Shape;154;p19"/>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19"/>
          <p:cNvSpPr/>
          <p:nvPr/>
        </p:nvSpPr>
        <p:spPr>
          <a:xfrm>
            <a:off x="1493742" y="103191"/>
            <a:ext cx="6417201" cy="613923"/>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Arc welding polarity: power source</a:t>
            </a:r>
            <a:endParaRPr sz="1800">
              <a:solidFill>
                <a:schemeClr val="lt1"/>
              </a:solidFill>
              <a:latin typeface="Arial"/>
              <a:ea typeface="Arial"/>
              <a:cs typeface="Arial"/>
              <a:sym typeface="Arial"/>
            </a:endParaRPr>
          </a:p>
        </p:txBody>
      </p:sp>
      <p:sp>
        <p:nvSpPr>
          <p:cNvPr id="156" name="Google Shape;156;p19"/>
          <p:cNvSpPr/>
          <p:nvPr/>
        </p:nvSpPr>
        <p:spPr>
          <a:xfrm>
            <a:off x="21294" y="1053408"/>
            <a:ext cx="9075494" cy="5262979"/>
          </a:xfrm>
          <a:prstGeom prst="rect">
            <a:avLst/>
          </a:prstGeom>
          <a:solidFill>
            <a:srgbClr val="C4BD9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00"/>
                </a:solidFill>
                <a:latin typeface="Roboto Slab"/>
                <a:ea typeface="Roboto Slab"/>
                <a:cs typeface="Roboto Slab"/>
                <a:sym typeface="Roboto Slab"/>
              </a:rPr>
              <a:t>Three different polarities used in arc welding</a:t>
            </a:r>
            <a:endParaRPr sz="2400">
              <a:solidFill>
                <a:srgbClr val="000000"/>
              </a:solidFill>
              <a:latin typeface="Roboto Slab"/>
              <a:ea typeface="Roboto Slab"/>
              <a:cs typeface="Roboto Slab"/>
              <a:sym typeface="Roboto Slab"/>
            </a:endParaRPr>
          </a:p>
          <a:p>
            <a:pPr indent="-152400" lvl="0" marL="0" marR="0" rtl="0" algn="just">
              <a:spcBef>
                <a:spcPts val="0"/>
              </a:spcBef>
              <a:spcAft>
                <a:spcPts val="0"/>
              </a:spcAft>
              <a:buClr>
                <a:srgbClr val="262626"/>
              </a:buClr>
              <a:buSzPts val="2400"/>
              <a:buFont typeface="Arial"/>
              <a:buChar char="•"/>
            </a:pPr>
            <a:r>
              <a:rPr b="1" lang="en-US" sz="2400">
                <a:solidFill>
                  <a:srgbClr val="262626"/>
                </a:solidFill>
                <a:latin typeface="Roboto Slab"/>
                <a:ea typeface="Roboto Slab"/>
                <a:cs typeface="Roboto Slab"/>
                <a:sym typeface="Roboto Slab"/>
              </a:rPr>
              <a:t>Direct Current Straight Polarity</a:t>
            </a:r>
            <a:r>
              <a:rPr lang="en-US" sz="2400">
                <a:solidFill>
                  <a:srgbClr val="262626"/>
                </a:solidFill>
                <a:latin typeface="Roboto Slab"/>
                <a:ea typeface="Roboto Slab"/>
                <a:cs typeface="Roboto Slab"/>
                <a:sym typeface="Roboto Slab"/>
              </a:rPr>
              <a:t>—occurs when electrode is made negative and base plates are made positive. Thus electrons flow from electrode tip to base plates.</a:t>
            </a:r>
            <a:endParaRPr/>
          </a:p>
          <a:p>
            <a:pPr indent="-152400" lvl="0" marL="0" marR="0" rtl="0" algn="just">
              <a:spcBef>
                <a:spcPts val="0"/>
              </a:spcBef>
              <a:spcAft>
                <a:spcPts val="0"/>
              </a:spcAft>
              <a:buClr>
                <a:srgbClr val="262626"/>
              </a:buClr>
              <a:buSzPts val="2400"/>
              <a:buFont typeface="Arial"/>
              <a:buChar char="•"/>
            </a:pPr>
            <a:r>
              <a:rPr b="1" lang="en-US" sz="2400">
                <a:solidFill>
                  <a:srgbClr val="262626"/>
                </a:solidFill>
                <a:latin typeface="Roboto Slab"/>
                <a:ea typeface="Roboto Slab"/>
                <a:cs typeface="Roboto Slab"/>
                <a:sym typeface="Roboto Slab"/>
              </a:rPr>
              <a:t>Direct Current Reverse Polarity</a:t>
            </a:r>
            <a:r>
              <a:rPr lang="en-US" sz="2400">
                <a:solidFill>
                  <a:srgbClr val="262626"/>
                </a:solidFill>
                <a:latin typeface="Roboto Slab"/>
                <a:ea typeface="Roboto Slab"/>
                <a:cs typeface="Roboto Slab"/>
                <a:sym typeface="Roboto Slab"/>
              </a:rPr>
              <a:t>—occurs when electrode is made positive and base plates are made negative. Thus electrons flow from base plates to electrode.</a:t>
            </a:r>
            <a:endParaRPr/>
          </a:p>
          <a:p>
            <a:pPr indent="-152400" lvl="0" marL="0" marR="0" rtl="0" algn="just">
              <a:spcBef>
                <a:spcPts val="0"/>
              </a:spcBef>
              <a:spcAft>
                <a:spcPts val="0"/>
              </a:spcAft>
              <a:buClr>
                <a:srgbClr val="262626"/>
              </a:buClr>
              <a:buSzPts val="2400"/>
              <a:buFont typeface="Arial"/>
              <a:buChar char="•"/>
            </a:pPr>
            <a:r>
              <a:rPr b="1" lang="en-US" sz="2400">
                <a:solidFill>
                  <a:srgbClr val="262626"/>
                </a:solidFill>
                <a:latin typeface="Roboto Slab"/>
                <a:ea typeface="Roboto Slab"/>
                <a:cs typeface="Roboto Slab"/>
                <a:sym typeface="Roboto Slab"/>
              </a:rPr>
              <a:t>Alternating Current Polarity</a:t>
            </a:r>
            <a:r>
              <a:rPr lang="en-US" sz="2400">
                <a:solidFill>
                  <a:srgbClr val="262626"/>
                </a:solidFill>
                <a:latin typeface="Roboto Slab"/>
                <a:ea typeface="Roboto Slab"/>
                <a:cs typeface="Roboto Slab"/>
                <a:sym typeface="Roboto Slab"/>
              </a:rPr>
              <a:t>—If power source provides AC current then above two cases will occur one after another in every cycle. In one half of the cycle, electrode will be negative (so base plates will be positive) and in the next half, electrode will be positive (so base plate will be negative). Number of cycles per second depends on frequency of supply. For example, with a 60Hz supply, 60 cycles occur in every second.</a:t>
            </a:r>
            <a:endParaRPr b="0" i="0" sz="2400">
              <a:solidFill>
                <a:srgbClr val="262626"/>
              </a:solidFill>
              <a:latin typeface="Roboto Slab"/>
              <a:ea typeface="Roboto Slab"/>
              <a:cs typeface="Roboto Slab"/>
              <a:sym typeface="Roboto Slab"/>
            </a:endParaRPr>
          </a:p>
        </p:txBody>
      </p:sp>
      <p:sp>
        <p:nvSpPr>
          <p:cNvPr id="157" name="Google Shape;157;p19"/>
          <p:cNvSpPr/>
          <p:nvPr/>
        </p:nvSpPr>
        <p:spPr>
          <a:xfrm>
            <a:off x="30533" y="1482999"/>
            <a:ext cx="9082933" cy="4401205"/>
          </a:xfrm>
          <a:prstGeom prst="rect">
            <a:avLst/>
          </a:prstGeom>
          <a:solidFill>
            <a:srgbClr val="538CD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u="sng">
                <a:solidFill>
                  <a:srgbClr val="000000"/>
                </a:solidFill>
                <a:latin typeface="Quattrocento Sans"/>
                <a:ea typeface="Quattrocento Sans"/>
                <a:cs typeface="Quattrocento Sans"/>
                <a:sym typeface="Quattrocento Sans"/>
              </a:rPr>
              <a:t>Direct Current Electrode Positive (DCEP) polarity </a:t>
            </a:r>
            <a:endParaRPr/>
          </a:p>
          <a:p>
            <a:pPr indent="0" lvl="0" marL="0" marR="0" rtl="0" algn="l">
              <a:spcBef>
                <a:spcPts val="0"/>
              </a:spcBef>
              <a:spcAft>
                <a:spcPts val="0"/>
              </a:spcAft>
              <a:buNone/>
            </a:pPr>
            <a:r>
              <a:t/>
            </a:r>
            <a:endParaRPr b="1" sz="2800">
              <a:solidFill>
                <a:srgbClr val="000000"/>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US" sz="2800">
                <a:solidFill>
                  <a:srgbClr val="262626"/>
                </a:solidFill>
                <a:latin typeface="Quattrocento Sans"/>
                <a:ea typeface="Quattrocento Sans"/>
                <a:cs typeface="Quattrocento Sans"/>
                <a:sym typeface="Quattrocento Sans"/>
              </a:rPr>
              <a:t>With direct current (DC) power supply, when electrode is connected with positive terminal and base plates with the negative terminal, then it is termed as Direct Current Electrode Positive (DCEP) or Direct Current Reverse Polarity (DCRP). So electrons liberate from base plate and flow towards electrode via the outer circuit. Continuous flow of avalanche of electrons in a small passage produces the arc (source of heat).</a:t>
            </a:r>
            <a:endParaRPr b="0" i="0" sz="2800">
              <a:solidFill>
                <a:srgbClr val="262626"/>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6"/>
                                        </p:tgtEl>
                                      </p:cBhvr>
                                    </p:animEffect>
                                    <p:set>
                                      <p:cBhvr>
                                        <p:cTn dur="1" fill="hold">
                                          <p:stCondLst>
                                            <p:cond delay="500"/>
                                          </p:stCondLst>
                                        </p:cTn>
                                        <p:tgtEl>
                                          <p:spTgt spid="1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descr="F:\Mine Work\NIT_Goa_logo.png" id="162" name="Google Shape;162;p20"/>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163" name="Google Shape;163;p20"/>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164" name="Google Shape;164;p20"/>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20"/>
          <p:cNvSpPr/>
          <p:nvPr/>
        </p:nvSpPr>
        <p:spPr>
          <a:xfrm>
            <a:off x="1219200" y="2362200"/>
            <a:ext cx="6790001" cy="2590800"/>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Arial"/>
                <a:ea typeface="Arial"/>
                <a:cs typeface="Arial"/>
                <a:sym typeface="Arial"/>
              </a:rPr>
              <a:t>Difference between TIG and MIG welding</a:t>
            </a:r>
            <a:endParaRPr sz="36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F:\Mine Work\NIT_Goa_logo.png" id="170" name="Google Shape;170;p21"/>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171" name="Google Shape;171;p21"/>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172" name="Google Shape;172;p21"/>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21"/>
          <p:cNvSpPr/>
          <p:nvPr/>
        </p:nvSpPr>
        <p:spPr>
          <a:xfrm>
            <a:off x="1616112" y="102160"/>
            <a:ext cx="6477000" cy="613923"/>
          </a:xfrm>
          <a:prstGeom prst="roundRect">
            <a:avLst>
              <a:gd fmla="val 16667" name="adj"/>
            </a:avLst>
          </a:prstGeom>
          <a:solidFill>
            <a:srgbClr val="E36C09"/>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Fusion welding: </a:t>
            </a:r>
            <a:endParaRPr/>
          </a:p>
          <a:p>
            <a:pPr indent="0" lvl="0" marL="0" marR="0" rtl="0" algn="ctr">
              <a:spcBef>
                <a:spcPts val="0"/>
              </a:spcBef>
              <a:spcAft>
                <a:spcPts val="0"/>
              </a:spcAft>
              <a:buNone/>
            </a:pPr>
            <a:r>
              <a:rPr lang="en-US" sz="1800">
                <a:solidFill>
                  <a:schemeClr val="lt1"/>
                </a:solidFill>
                <a:latin typeface="Arial"/>
                <a:ea typeface="Arial"/>
                <a:cs typeface="Arial"/>
                <a:sym typeface="Arial"/>
              </a:rPr>
              <a:t>Metal inert gas welding</a:t>
            </a:r>
            <a:endParaRPr/>
          </a:p>
        </p:txBody>
      </p:sp>
      <p:pic>
        <p:nvPicPr>
          <p:cNvPr descr="D:\Pankaj_Thesis\Synopsis\Synopsis PPT\Final Presentation\MIG Setup11.tif" id="174" name="Google Shape;174;p21"/>
          <p:cNvPicPr preferRelativeResize="0"/>
          <p:nvPr/>
        </p:nvPicPr>
        <p:blipFill rotWithShape="1">
          <a:blip r:embed="rId5">
            <a:alphaModFix/>
          </a:blip>
          <a:srcRect b="0" l="0" r="0" t="0"/>
          <a:stretch/>
        </p:blipFill>
        <p:spPr>
          <a:xfrm>
            <a:off x="1066800" y="1053408"/>
            <a:ext cx="7575624" cy="5712760"/>
          </a:xfrm>
          <a:prstGeom prst="rect">
            <a:avLst/>
          </a:prstGeom>
          <a:noFill/>
          <a:ln>
            <a:noFill/>
          </a:ln>
        </p:spPr>
      </p:pic>
      <p:sp>
        <p:nvSpPr>
          <p:cNvPr id="175" name="Google Shape;175;p21"/>
          <p:cNvSpPr/>
          <p:nvPr/>
        </p:nvSpPr>
        <p:spPr>
          <a:xfrm>
            <a:off x="2514600" y="6450568"/>
            <a:ext cx="516568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https://www.youtube.com/watch?v=3RkZ1GlnOhQ</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